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3"/>
  </p:notesMasterIdLst>
  <p:handoutMasterIdLst>
    <p:handoutMasterId r:id="rId24"/>
  </p:handoutMasterIdLst>
  <p:sldIdLst>
    <p:sldId id="263" r:id="rId2"/>
    <p:sldId id="319" r:id="rId3"/>
    <p:sldId id="312" r:id="rId4"/>
    <p:sldId id="320" r:id="rId5"/>
    <p:sldId id="313" r:id="rId6"/>
    <p:sldId id="310" r:id="rId7"/>
    <p:sldId id="304" r:id="rId8"/>
    <p:sldId id="323" r:id="rId9"/>
    <p:sldId id="318" r:id="rId10"/>
    <p:sldId id="321" r:id="rId11"/>
    <p:sldId id="314" r:id="rId12"/>
    <p:sldId id="306" r:id="rId13"/>
    <p:sldId id="309" r:id="rId14"/>
    <p:sldId id="322" r:id="rId15"/>
    <p:sldId id="308" r:id="rId16"/>
    <p:sldId id="316" r:id="rId17"/>
    <p:sldId id="307" r:id="rId18"/>
    <p:sldId id="315" r:id="rId19"/>
    <p:sldId id="311" r:id="rId20"/>
    <p:sldId id="317" r:id="rId21"/>
    <p:sldId id="325" r:id="rId22"/>
  </p:sldIdLst>
  <p:sldSz cx="9144000" cy="6858000" type="screen4x3"/>
  <p:notesSz cx="9942513" cy="676116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CADC"/>
    <a:srgbClr val="30F715"/>
    <a:srgbClr val="99FF99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06" autoAdjust="0"/>
    <p:restoredTop sz="94673" autoAdjust="0"/>
  </p:normalViewPr>
  <p:slideViewPr>
    <p:cSldViewPr>
      <p:cViewPr>
        <p:scale>
          <a:sx n="33" d="100"/>
          <a:sy n="33" d="100"/>
        </p:scale>
        <p:origin x="-1924" y="-7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8475" cy="338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2450" y="0"/>
            <a:ext cx="4308475" cy="338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84947CC-D70A-4C10-A8D7-90A8F6784A06}" type="datetime1">
              <a:rPr lang="ru-RU"/>
              <a:pPr>
                <a:defRPr/>
              </a:pPr>
              <a:t>18.10.2019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21438"/>
            <a:ext cx="4308475" cy="338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2450" y="6421438"/>
            <a:ext cx="4308475" cy="33813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B165B3D-406B-4007-A205-4A291F3ADF0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593189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8475" cy="338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2450" y="0"/>
            <a:ext cx="4308475" cy="338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725107C-965E-4917-88A1-354ED128ACCA}" type="datetime1">
              <a:rPr lang="ru-RU"/>
              <a:pPr>
                <a:defRPr/>
              </a:pPr>
              <a:t>18.10.2019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79775" y="506413"/>
            <a:ext cx="3382963" cy="2536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3775" y="3211513"/>
            <a:ext cx="7954963" cy="30432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21438"/>
            <a:ext cx="4308475" cy="338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2450" y="6421438"/>
            <a:ext cx="4308475" cy="33813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33EF097-D812-4541-9E24-2B834311A68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209125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63550" algn="l"/>
                <a:tab pos="930275" algn="l"/>
                <a:tab pos="1395413" algn="l"/>
                <a:tab pos="1862138" algn="l"/>
                <a:tab pos="2328863" algn="l"/>
                <a:tab pos="2794000" algn="l"/>
                <a:tab pos="3260725" algn="l"/>
                <a:tab pos="3727450" algn="l"/>
                <a:tab pos="4192588" algn="l"/>
                <a:tab pos="4659313" algn="l"/>
                <a:tab pos="5126038" algn="l"/>
                <a:tab pos="5591175" algn="l"/>
                <a:tab pos="6057900" algn="l"/>
                <a:tab pos="6524625" algn="l"/>
                <a:tab pos="6989763" algn="l"/>
                <a:tab pos="7456488" algn="l"/>
                <a:tab pos="7923213" algn="l"/>
                <a:tab pos="8389938" algn="l"/>
                <a:tab pos="8855075" algn="l"/>
                <a:tab pos="93218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>
              <a:tabLst>
                <a:tab pos="0" algn="l"/>
                <a:tab pos="463550" algn="l"/>
                <a:tab pos="930275" algn="l"/>
                <a:tab pos="1395413" algn="l"/>
                <a:tab pos="1862138" algn="l"/>
                <a:tab pos="2328863" algn="l"/>
                <a:tab pos="2794000" algn="l"/>
                <a:tab pos="3260725" algn="l"/>
                <a:tab pos="3727450" algn="l"/>
                <a:tab pos="4192588" algn="l"/>
                <a:tab pos="4659313" algn="l"/>
                <a:tab pos="5126038" algn="l"/>
                <a:tab pos="5591175" algn="l"/>
                <a:tab pos="6057900" algn="l"/>
                <a:tab pos="6524625" algn="l"/>
                <a:tab pos="6989763" algn="l"/>
                <a:tab pos="7456488" algn="l"/>
                <a:tab pos="7923213" algn="l"/>
                <a:tab pos="8389938" algn="l"/>
                <a:tab pos="8855075" algn="l"/>
                <a:tab pos="93218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>
              <a:tabLst>
                <a:tab pos="0" algn="l"/>
                <a:tab pos="463550" algn="l"/>
                <a:tab pos="930275" algn="l"/>
                <a:tab pos="1395413" algn="l"/>
                <a:tab pos="1862138" algn="l"/>
                <a:tab pos="2328863" algn="l"/>
                <a:tab pos="2794000" algn="l"/>
                <a:tab pos="3260725" algn="l"/>
                <a:tab pos="3727450" algn="l"/>
                <a:tab pos="4192588" algn="l"/>
                <a:tab pos="4659313" algn="l"/>
                <a:tab pos="5126038" algn="l"/>
                <a:tab pos="5591175" algn="l"/>
                <a:tab pos="6057900" algn="l"/>
                <a:tab pos="6524625" algn="l"/>
                <a:tab pos="6989763" algn="l"/>
                <a:tab pos="7456488" algn="l"/>
                <a:tab pos="7923213" algn="l"/>
                <a:tab pos="8389938" algn="l"/>
                <a:tab pos="8855075" algn="l"/>
                <a:tab pos="93218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>
              <a:tabLst>
                <a:tab pos="0" algn="l"/>
                <a:tab pos="463550" algn="l"/>
                <a:tab pos="930275" algn="l"/>
                <a:tab pos="1395413" algn="l"/>
                <a:tab pos="1862138" algn="l"/>
                <a:tab pos="2328863" algn="l"/>
                <a:tab pos="2794000" algn="l"/>
                <a:tab pos="3260725" algn="l"/>
                <a:tab pos="3727450" algn="l"/>
                <a:tab pos="4192588" algn="l"/>
                <a:tab pos="4659313" algn="l"/>
                <a:tab pos="5126038" algn="l"/>
                <a:tab pos="5591175" algn="l"/>
                <a:tab pos="6057900" algn="l"/>
                <a:tab pos="6524625" algn="l"/>
                <a:tab pos="6989763" algn="l"/>
                <a:tab pos="7456488" algn="l"/>
                <a:tab pos="7923213" algn="l"/>
                <a:tab pos="8389938" algn="l"/>
                <a:tab pos="8855075" algn="l"/>
                <a:tab pos="93218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>
              <a:tabLst>
                <a:tab pos="0" algn="l"/>
                <a:tab pos="463550" algn="l"/>
                <a:tab pos="930275" algn="l"/>
                <a:tab pos="1395413" algn="l"/>
                <a:tab pos="1862138" algn="l"/>
                <a:tab pos="2328863" algn="l"/>
                <a:tab pos="2794000" algn="l"/>
                <a:tab pos="3260725" algn="l"/>
                <a:tab pos="3727450" algn="l"/>
                <a:tab pos="4192588" algn="l"/>
                <a:tab pos="4659313" algn="l"/>
                <a:tab pos="5126038" algn="l"/>
                <a:tab pos="5591175" algn="l"/>
                <a:tab pos="6057900" algn="l"/>
                <a:tab pos="6524625" algn="l"/>
                <a:tab pos="6989763" algn="l"/>
                <a:tab pos="7456488" algn="l"/>
                <a:tab pos="7923213" algn="l"/>
                <a:tab pos="8389938" algn="l"/>
                <a:tab pos="8855075" algn="l"/>
                <a:tab pos="93218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3550" algn="l"/>
                <a:tab pos="930275" algn="l"/>
                <a:tab pos="1395413" algn="l"/>
                <a:tab pos="1862138" algn="l"/>
                <a:tab pos="2328863" algn="l"/>
                <a:tab pos="2794000" algn="l"/>
                <a:tab pos="3260725" algn="l"/>
                <a:tab pos="3727450" algn="l"/>
                <a:tab pos="4192588" algn="l"/>
                <a:tab pos="4659313" algn="l"/>
                <a:tab pos="5126038" algn="l"/>
                <a:tab pos="5591175" algn="l"/>
                <a:tab pos="6057900" algn="l"/>
                <a:tab pos="6524625" algn="l"/>
                <a:tab pos="6989763" algn="l"/>
                <a:tab pos="7456488" algn="l"/>
                <a:tab pos="7923213" algn="l"/>
                <a:tab pos="8389938" algn="l"/>
                <a:tab pos="8855075" algn="l"/>
                <a:tab pos="93218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3550" algn="l"/>
                <a:tab pos="930275" algn="l"/>
                <a:tab pos="1395413" algn="l"/>
                <a:tab pos="1862138" algn="l"/>
                <a:tab pos="2328863" algn="l"/>
                <a:tab pos="2794000" algn="l"/>
                <a:tab pos="3260725" algn="l"/>
                <a:tab pos="3727450" algn="l"/>
                <a:tab pos="4192588" algn="l"/>
                <a:tab pos="4659313" algn="l"/>
                <a:tab pos="5126038" algn="l"/>
                <a:tab pos="5591175" algn="l"/>
                <a:tab pos="6057900" algn="l"/>
                <a:tab pos="6524625" algn="l"/>
                <a:tab pos="6989763" algn="l"/>
                <a:tab pos="7456488" algn="l"/>
                <a:tab pos="7923213" algn="l"/>
                <a:tab pos="8389938" algn="l"/>
                <a:tab pos="8855075" algn="l"/>
                <a:tab pos="93218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3550" algn="l"/>
                <a:tab pos="930275" algn="l"/>
                <a:tab pos="1395413" algn="l"/>
                <a:tab pos="1862138" algn="l"/>
                <a:tab pos="2328863" algn="l"/>
                <a:tab pos="2794000" algn="l"/>
                <a:tab pos="3260725" algn="l"/>
                <a:tab pos="3727450" algn="l"/>
                <a:tab pos="4192588" algn="l"/>
                <a:tab pos="4659313" algn="l"/>
                <a:tab pos="5126038" algn="l"/>
                <a:tab pos="5591175" algn="l"/>
                <a:tab pos="6057900" algn="l"/>
                <a:tab pos="6524625" algn="l"/>
                <a:tab pos="6989763" algn="l"/>
                <a:tab pos="7456488" algn="l"/>
                <a:tab pos="7923213" algn="l"/>
                <a:tab pos="8389938" algn="l"/>
                <a:tab pos="8855075" algn="l"/>
                <a:tab pos="93218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3550" algn="l"/>
                <a:tab pos="930275" algn="l"/>
                <a:tab pos="1395413" algn="l"/>
                <a:tab pos="1862138" algn="l"/>
                <a:tab pos="2328863" algn="l"/>
                <a:tab pos="2794000" algn="l"/>
                <a:tab pos="3260725" algn="l"/>
                <a:tab pos="3727450" algn="l"/>
                <a:tab pos="4192588" algn="l"/>
                <a:tab pos="4659313" algn="l"/>
                <a:tab pos="5126038" algn="l"/>
                <a:tab pos="5591175" algn="l"/>
                <a:tab pos="6057900" algn="l"/>
                <a:tab pos="6524625" algn="l"/>
                <a:tab pos="6989763" algn="l"/>
                <a:tab pos="7456488" algn="l"/>
                <a:tab pos="7923213" algn="l"/>
                <a:tab pos="8389938" algn="l"/>
                <a:tab pos="8855075" algn="l"/>
                <a:tab pos="93218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fld id="{8B5FCD00-C1E0-48E7-A247-88E971560C09}" type="slidenum">
              <a:rPr lang="ru-RU" altLang="ru-RU" b="0">
                <a:solidFill>
                  <a:srgbClr val="000000"/>
                </a:solidFill>
                <a:cs typeface="DejaVu Sans" panose="020B0603030804020204" pitchFamily="34" charset="0"/>
              </a:rPr>
              <a:pPr/>
              <a:t>2</a:t>
            </a:fld>
            <a:endParaRPr lang="ru-RU" altLang="ru-RU" b="0">
              <a:solidFill>
                <a:srgbClr val="000000"/>
              </a:solidFill>
              <a:cs typeface="DejaVu Sans" panose="020B0603030804020204" pitchFamily="34" charset="0"/>
            </a:endParaRPr>
          </a:p>
        </p:txBody>
      </p:sp>
      <p:sp>
        <p:nvSpPr>
          <p:cNvPr id="204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1688" y="531813"/>
            <a:ext cx="3548062" cy="266223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22350" y="3371850"/>
            <a:ext cx="8186738" cy="31940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1026318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5F204F5-E917-449B-A283-E2E955CAA6FC}" type="slidenum">
              <a:rPr lang="ru-RU" altLang="ru-RU"/>
              <a:pPr/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232996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0E89082-3119-4E51-ADA8-92952BC37557}" type="slidenum">
              <a:rPr lang="ru-RU" altLang="ru-RU"/>
              <a:pPr/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905526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50C05BA-30DF-4B40-A60D-85F852251728}" type="slidenum">
              <a:rPr lang="ru-RU" altLang="ru-RU"/>
              <a:pPr/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774206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0E89082-3119-4E51-ADA8-92952BC37557}" type="slidenum">
              <a:rPr lang="ru-RU" altLang="ru-RU"/>
              <a:pPr/>
              <a:t>14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62762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A013011-C488-4EF3-A28E-B087FDF26DBA}" type="slidenum">
              <a:rPr lang="ru-RU" altLang="ru-RU"/>
              <a:pPr/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808139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2AF7528-A884-499F-9E22-7D17AB0D18E4}" type="slidenum">
              <a:rPr lang="ru-RU" altLang="ru-RU"/>
              <a:pPr/>
              <a:t>16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93408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3BDD808-7BE4-4991-9023-F5EAB6127160}" type="slidenum">
              <a:rPr lang="ru-RU" altLang="ru-RU"/>
              <a:pPr/>
              <a:t>17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36369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7D43F7A-5960-44CF-BE57-CABD99DAD193}" type="slidenum">
              <a:rPr lang="ru-RU" altLang="ru-RU"/>
              <a:pPr/>
              <a:t>18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925756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0DEEE65-7FF5-4BE8-A32A-EC7EFA4D1DEC}" type="slidenum">
              <a:rPr lang="ru-RU" altLang="ru-RU"/>
              <a:pPr/>
              <a:t>19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47190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0DEEE65-7FF5-4BE8-A32A-EC7EFA4D1DEC}" type="slidenum">
              <a:rPr lang="ru-RU" altLang="ru-RU"/>
              <a:pPr/>
              <a:t>20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397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0B0F21B-5238-4401-91A1-9D0CA35B49A6}" type="slidenum">
              <a:rPr lang="ru-RU" altLang="ru-RU"/>
              <a:pPr/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40165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63550" algn="l"/>
                <a:tab pos="930275" algn="l"/>
                <a:tab pos="1395413" algn="l"/>
                <a:tab pos="1862138" algn="l"/>
                <a:tab pos="2328863" algn="l"/>
                <a:tab pos="2794000" algn="l"/>
                <a:tab pos="3260725" algn="l"/>
                <a:tab pos="3727450" algn="l"/>
                <a:tab pos="4192588" algn="l"/>
                <a:tab pos="4659313" algn="l"/>
                <a:tab pos="5126038" algn="l"/>
                <a:tab pos="5591175" algn="l"/>
                <a:tab pos="6057900" algn="l"/>
                <a:tab pos="6524625" algn="l"/>
                <a:tab pos="6989763" algn="l"/>
                <a:tab pos="7456488" algn="l"/>
                <a:tab pos="7923213" algn="l"/>
                <a:tab pos="8389938" algn="l"/>
                <a:tab pos="8855075" algn="l"/>
                <a:tab pos="93218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>
              <a:tabLst>
                <a:tab pos="0" algn="l"/>
                <a:tab pos="463550" algn="l"/>
                <a:tab pos="930275" algn="l"/>
                <a:tab pos="1395413" algn="l"/>
                <a:tab pos="1862138" algn="l"/>
                <a:tab pos="2328863" algn="l"/>
                <a:tab pos="2794000" algn="l"/>
                <a:tab pos="3260725" algn="l"/>
                <a:tab pos="3727450" algn="l"/>
                <a:tab pos="4192588" algn="l"/>
                <a:tab pos="4659313" algn="l"/>
                <a:tab pos="5126038" algn="l"/>
                <a:tab pos="5591175" algn="l"/>
                <a:tab pos="6057900" algn="l"/>
                <a:tab pos="6524625" algn="l"/>
                <a:tab pos="6989763" algn="l"/>
                <a:tab pos="7456488" algn="l"/>
                <a:tab pos="7923213" algn="l"/>
                <a:tab pos="8389938" algn="l"/>
                <a:tab pos="8855075" algn="l"/>
                <a:tab pos="93218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>
              <a:tabLst>
                <a:tab pos="0" algn="l"/>
                <a:tab pos="463550" algn="l"/>
                <a:tab pos="930275" algn="l"/>
                <a:tab pos="1395413" algn="l"/>
                <a:tab pos="1862138" algn="l"/>
                <a:tab pos="2328863" algn="l"/>
                <a:tab pos="2794000" algn="l"/>
                <a:tab pos="3260725" algn="l"/>
                <a:tab pos="3727450" algn="l"/>
                <a:tab pos="4192588" algn="l"/>
                <a:tab pos="4659313" algn="l"/>
                <a:tab pos="5126038" algn="l"/>
                <a:tab pos="5591175" algn="l"/>
                <a:tab pos="6057900" algn="l"/>
                <a:tab pos="6524625" algn="l"/>
                <a:tab pos="6989763" algn="l"/>
                <a:tab pos="7456488" algn="l"/>
                <a:tab pos="7923213" algn="l"/>
                <a:tab pos="8389938" algn="l"/>
                <a:tab pos="8855075" algn="l"/>
                <a:tab pos="93218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>
              <a:tabLst>
                <a:tab pos="0" algn="l"/>
                <a:tab pos="463550" algn="l"/>
                <a:tab pos="930275" algn="l"/>
                <a:tab pos="1395413" algn="l"/>
                <a:tab pos="1862138" algn="l"/>
                <a:tab pos="2328863" algn="l"/>
                <a:tab pos="2794000" algn="l"/>
                <a:tab pos="3260725" algn="l"/>
                <a:tab pos="3727450" algn="l"/>
                <a:tab pos="4192588" algn="l"/>
                <a:tab pos="4659313" algn="l"/>
                <a:tab pos="5126038" algn="l"/>
                <a:tab pos="5591175" algn="l"/>
                <a:tab pos="6057900" algn="l"/>
                <a:tab pos="6524625" algn="l"/>
                <a:tab pos="6989763" algn="l"/>
                <a:tab pos="7456488" algn="l"/>
                <a:tab pos="7923213" algn="l"/>
                <a:tab pos="8389938" algn="l"/>
                <a:tab pos="8855075" algn="l"/>
                <a:tab pos="93218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>
              <a:tabLst>
                <a:tab pos="0" algn="l"/>
                <a:tab pos="463550" algn="l"/>
                <a:tab pos="930275" algn="l"/>
                <a:tab pos="1395413" algn="l"/>
                <a:tab pos="1862138" algn="l"/>
                <a:tab pos="2328863" algn="l"/>
                <a:tab pos="2794000" algn="l"/>
                <a:tab pos="3260725" algn="l"/>
                <a:tab pos="3727450" algn="l"/>
                <a:tab pos="4192588" algn="l"/>
                <a:tab pos="4659313" algn="l"/>
                <a:tab pos="5126038" algn="l"/>
                <a:tab pos="5591175" algn="l"/>
                <a:tab pos="6057900" algn="l"/>
                <a:tab pos="6524625" algn="l"/>
                <a:tab pos="6989763" algn="l"/>
                <a:tab pos="7456488" algn="l"/>
                <a:tab pos="7923213" algn="l"/>
                <a:tab pos="8389938" algn="l"/>
                <a:tab pos="8855075" algn="l"/>
                <a:tab pos="93218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3550" algn="l"/>
                <a:tab pos="930275" algn="l"/>
                <a:tab pos="1395413" algn="l"/>
                <a:tab pos="1862138" algn="l"/>
                <a:tab pos="2328863" algn="l"/>
                <a:tab pos="2794000" algn="l"/>
                <a:tab pos="3260725" algn="l"/>
                <a:tab pos="3727450" algn="l"/>
                <a:tab pos="4192588" algn="l"/>
                <a:tab pos="4659313" algn="l"/>
                <a:tab pos="5126038" algn="l"/>
                <a:tab pos="5591175" algn="l"/>
                <a:tab pos="6057900" algn="l"/>
                <a:tab pos="6524625" algn="l"/>
                <a:tab pos="6989763" algn="l"/>
                <a:tab pos="7456488" algn="l"/>
                <a:tab pos="7923213" algn="l"/>
                <a:tab pos="8389938" algn="l"/>
                <a:tab pos="8855075" algn="l"/>
                <a:tab pos="93218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3550" algn="l"/>
                <a:tab pos="930275" algn="l"/>
                <a:tab pos="1395413" algn="l"/>
                <a:tab pos="1862138" algn="l"/>
                <a:tab pos="2328863" algn="l"/>
                <a:tab pos="2794000" algn="l"/>
                <a:tab pos="3260725" algn="l"/>
                <a:tab pos="3727450" algn="l"/>
                <a:tab pos="4192588" algn="l"/>
                <a:tab pos="4659313" algn="l"/>
                <a:tab pos="5126038" algn="l"/>
                <a:tab pos="5591175" algn="l"/>
                <a:tab pos="6057900" algn="l"/>
                <a:tab pos="6524625" algn="l"/>
                <a:tab pos="6989763" algn="l"/>
                <a:tab pos="7456488" algn="l"/>
                <a:tab pos="7923213" algn="l"/>
                <a:tab pos="8389938" algn="l"/>
                <a:tab pos="8855075" algn="l"/>
                <a:tab pos="93218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3550" algn="l"/>
                <a:tab pos="930275" algn="l"/>
                <a:tab pos="1395413" algn="l"/>
                <a:tab pos="1862138" algn="l"/>
                <a:tab pos="2328863" algn="l"/>
                <a:tab pos="2794000" algn="l"/>
                <a:tab pos="3260725" algn="l"/>
                <a:tab pos="3727450" algn="l"/>
                <a:tab pos="4192588" algn="l"/>
                <a:tab pos="4659313" algn="l"/>
                <a:tab pos="5126038" algn="l"/>
                <a:tab pos="5591175" algn="l"/>
                <a:tab pos="6057900" algn="l"/>
                <a:tab pos="6524625" algn="l"/>
                <a:tab pos="6989763" algn="l"/>
                <a:tab pos="7456488" algn="l"/>
                <a:tab pos="7923213" algn="l"/>
                <a:tab pos="8389938" algn="l"/>
                <a:tab pos="8855075" algn="l"/>
                <a:tab pos="93218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3550" algn="l"/>
                <a:tab pos="930275" algn="l"/>
                <a:tab pos="1395413" algn="l"/>
                <a:tab pos="1862138" algn="l"/>
                <a:tab pos="2328863" algn="l"/>
                <a:tab pos="2794000" algn="l"/>
                <a:tab pos="3260725" algn="l"/>
                <a:tab pos="3727450" algn="l"/>
                <a:tab pos="4192588" algn="l"/>
                <a:tab pos="4659313" algn="l"/>
                <a:tab pos="5126038" algn="l"/>
                <a:tab pos="5591175" algn="l"/>
                <a:tab pos="6057900" algn="l"/>
                <a:tab pos="6524625" algn="l"/>
                <a:tab pos="6989763" algn="l"/>
                <a:tab pos="7456488" algn="l"/>
                <a:tab pos="7923213" algn="l"/>
                <a:tab pos="8389938" algn="l"/>
                <a:tab pos="8855075" algn="l"/>
                <a:tab pos="93218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fld id="{800A56A7-AF28-44A8-B810-6021046C3595}" type="slidenum">
              <a:rPr lang="ru-RU" altLang="ru-RU" b="0">
                <a:solidFill>
                  <a:srgbClr val="000000"/>
                </a:solidFill>
                <a:cs typeface="DejaVu Sans" panose="020B0603030804020204" pitchFamily="34" charset="0"/>
              </a:rPr>
              <a:pPr/>
              <a:t>4</a:t>
            </a:fld>
            <a:endParaRPr lang="ru-RU" altLang="ru-RU" b="0">
              <a:solidFill>
                <a:srgbClr val="000000"/>
              </a:solidFill>
              <a:cs typeface="DejaVu Sans" panose="020B0603030804020204" pitchFamily="34" charset="0"/>
            </a:endParaRPr>
          </a:p>
        </p:txBody>
      </p:sp>
      <p:sp>
        <p:nvSpPr>
          <p:cNvPr id="215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1688" y="531813"/>
            <a:ext cx="3548062" cy="266223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22350" y="3371850"/>
            <a:ext cx="8186738" cy="31940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312952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81ADEDE-51A8-4B01-9FB6-1AF8617B3513}" type="slidenum">
              <a:rPr lang="ru-RU" altLang="ru-RU"/>
              <a:pPr/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1191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8815D391-A08C-4559-9221-1E44A40BA60E}" type="slidenum">
              <a:rPr lang="ru-RU" altLang="ru-RU"/>
              <a:pPr/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69940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198ED446-9D7C-4AC9-8481-6135B65F59AF}" type="slidenum">
              <a:rPr lang="ru-RU" altLang="ru-RU"/>
              <a:pPr/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006787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63550" algn="l"/>
                <a:tab pos="930275" algn="l"/>
                <a:tab pos="1395413" algn="l"/>
                <a:tab pos="1862138" algn="l"/>
                <a:tab pos="2328863" algn="l"/>
                <a:tab pos="2794000" algn="l"/>
                <a:tab pos="3260725" algn="l"/>
                <a:tab pos="3727450" algn="l"/>
                <a:tab pos="4192588" algn="l"/>
                <a:tab pos="4659313" algn="l"/>
                <a:tab pos="5126038" algn="l"/>
                <a:tab pos="5591175" algn="l"/>
                <a:tab pos="6057900" algn="l"/>
                <a:tab pos="6524625" algn="l"/>
                <a:tab pos="6989763" algn="l"/>
                <a:tab pos="7456488" algn="l"/>
                <a:tab pos="7923213" algn="l"/>
                <a:tab pos="8389938" algn="l"/>
                <a:tab pos="8855075" algn="l"/>
                <a:tab pos="93218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>
              <a:tabLst>
                <a:tab pos="0" algn="l"/>
                <a:tab pos="463550" algn="l"/>
                <a:tab pos="930275" algn="l"/>
                <a:tab pos="1395413" algn="l"/>
                <a:tab pos="1862138" algn="l"/>
                <a:tab pos="2328863" algn="l"/>
                <a:tab pos="2794000" algn="l"/>
                <a:tab pos="3260725" algn="l"/>
                <a:tab pos="3727450" algn="l"/>
                <a:tab pos="4192588" algn="l"/>
                <a:tab pos="4659313" algn="l"/>
                <a:tab pos="5126038" algn="l"/>
                <a:tab pos="5591175" algn="l"/>
                <a:tab pos="6057900" algn="l"/>
                <a:tab pos="6524625" algn="l"/>
                <a:tab pos="6989763" algn="l"/>
                <a:tab pos="7456488" algn="l"/>
                <a:tab pos="7923213" algn="l"/>
                <a:tab pos="8389938" algn="l"/>
                <a:tab pos="8855075" algn="l"/>
                <a:tab pos="93218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>
              <a:tabLst>
                <a:tab pos="0" algn="l"/>
                <a:tab pos="463550" algn="l"/>
                <a:tab pos="930275" algn="l"/>
                <a:tab pos="1395413" algn="l"/>
                <a:tab pos="1862138" algn="l"/>
                <a:tab pos="2328863" algn="l"/>
                <a:tab pos="2794000" algn="l"/>
                <a:tab pos="3260725" algn="l"/>
                <a:tab pos="3727450" algn="l"/>
                <a:tab pos="4192588" algn="l"/>
                <a:tab pos="4659313" algn="l"/>
                <a:tab pos="5126038" algn="l"/>
                <a:tab pos="5591175" algn="l"/>
                <a:tab pos="6057900" algn="l"/>
                <a:tab pos="6524625" algn="l"/>
                <a:tab pos="6989763" algn="l"/>
                <a:tab pos="7456488" algn="l"/>
                <a:tab pos="7923213" algn="l"/>
                <a:tab pos="8389938" algn="l"/>
                <a:tab pos="8855075" algn="l"/>
                <a:tab pos="93218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>
              <a:tabLst>
                <a:tab pos="0" algn="l"/>
                <a:tab pos="463550" algn="l"/>
                <a:tab pos="930275" algn="l"/>
                <a:tab pos="1395413" algn="l"/>
                <a:tab pos="1862138" algn="l"/>
                <a:tab pos="2328863" algn="l"/>
                <a:tab pos="2794000" algn="l"/>
                <a:tab pos="3260725" algn="l"/>
                <a:tab pos="3727450" algn="l"/>
                <a:tab pos="4192588" algn="l"/>
                <a:tab pos="4659313" algn="l"/>
                <a:tab pos="5126038" algn="l"/>
                <a:tab pos="5591175" algn="l"/>
                <a:tab pos="6057900" algn="l"/>
                <a:tab pos="6524625" algn="l"/>
                <a:tab pos="6989763" algn="l"/>
                <a:tab pos="7456488" algn="l"/>
                <a:tab pos="7923213" algn="l"/>
                <a:tab pos="8389938" algn="l"/>
                <a:tab pos="8855075" algn="l"/>
                <a:tab pos="93218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>
              <a:tabLst>
                <a:tab pos="0" algn="l"/>
                <a:tab pos="463550" algn="l"/>
                <a:tab pos="930275" algn="l"/>
                <a:tab pos="1395413" algn="l"/>
                <a:tab pos="1862138" algn="l"/>
                <a:tab pos="2328863" algn="l"/>
                <a:tab pos="2794000" algn="l"/>
                <a:tab pos="3260725" algn="l"/>
                <a:tab pos="3727450" algn="l"/>
                <a:tab pos="4192588" algn="l"/>
                <a:tab pos="4659313" algn="l"/>
                <a:tab pos="5126038" algn="l"/>
                <a:tab pos="5591175" algn="l"/>
                <a:tab pos="6057900" algn="l"/>
                <a:tab pos="6524625" algn="l"/>
                <a:tab pos="6989763" algn="l"/>
                <a:tab pos="7456488" algn="l"/>
                <a:tab pos="7923213" algn="l"/>
                <a:tab pos="8389938" algn="l"/>
                <a:tab pos="8855075" algn="l"/>
                <a:tab pos="93218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3550" algn="l"/>
                <a:tab pos="930275" algn="l"/>
                <a:tab pos="1395413" algn="l"/>
                <a:tab pos="1862138" algn="l"/>
                <a:tab pos="2328863" algn="l"/>
                <a:tab pos="2794000" algn="l"/>
                <a:tab pos="3260725" algn="l"/>
                <a:tab pos="3727450" algn="l"/>
                <a:tab pos="4192588" algn="l"/>
                <a:tab pos="4659313" algn="l"/>
                <a:tab pos="5126038" algn="l"/>
                <a:tab pos="5591175" algn="l"/>
                <a:tab pos="6057900" algn="l"/>
                <a:tab pos="6524625" algn="l"/>
                <a:tab pos="6989763" algn="l"/>
                <a:tab pos="7456488" algn="l"/>
                <a:tab pos="7923213" algn="l"/>
                <a:tab pos="8389938" algn="l"/>
                <a:tab pos="8855075" algn="l"/>
                <a:tab pos="93218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3550" algn="l"/>
                <a:tab pos="930275" algn="l"/>
                <a:tab pos="1395413" algn="l"/>
                <a:tab pos="1862138" algn="l"/>
                <a:tab pos="2328863" algn="l"/>
                <a:tab pos="2794000" algn="l"/>
                <a:tab pos="3260725" algn="l"/>
                <a:tab pos="3727450" algn="l"/>
                <a:tab pos="4192588" algn="l"/>
                <a:tab pos="4659313" algn="l"/>
                <a:tab pos="5126038" algn="l"/>
                <a:tab pos="5591175" algn="l"/>
                <a:tab pos="6057900" algn="l"/>
                <a:tab pos="6524625" algn="l"/>
                <a:tab pos="6989763" algn="l"/>
                <a:tab pos="7456488" algn="l"/>
                <a:tab pos="7923213" algn="l"/>
                <a:tab pos="8389938" algn="l"/>
                <a:tab pos="8855075" algn="l"/>
                <a:tab pos="93218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3550" algn="l"/>
                <a:tab pos="930275" algn="l"/>
                <a:tab pos="1395413" algn="l"/>
                <a:tab pos="1862138" algn="l"/>
                <a:tab pos="2328863" algn="l"/>
                <a:tab pos="2794000" algn="l"/>
                <a:tab pos="3260725" algn="l"/>
                <a:tab pos="3727450" algn="l"/>
                <a:tab pos="4192588" algn="l"/>
                <a:tab pos="4659313" algn="l"/>
                <a:tab pos="5126038" algn="l"/>
                <a:tab pos="5591175" algn="l"/>
                <a:tab pos="6057900" algn="l"/>
                <a:tab pos="6524625" algn="l"/>
                <a:tab pos="6989763" algn="l"/>
                <a:tab pos="7456488" algn="l"/>
                <a:tab pos="7923213" algn="l"/>
                <a:tab pos="8389938" algn="l"/>
                <a:tab pos="8855075" algn="l"/>
                <a:tab pos="93218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3550" algn="l"/>
                <a:tab pos="930275" algn="l"/>
                <a:tab pos="1395413" algn="l"/>
                <a:tab pos="1862138" algn="l"/>
                <a:tab pos="2328863" algn="l"/>
                <a:tab pos="2794000" algn="l"/>
                <a:tab pos="3260725" algn="l"/>
                <a:tab pos="3727450" algn="l"/>
                <a:tab pos="4192588" algn="l"/>
                <a:tab pos="4659313" algn="l"/>
                <a:tab pos="5126038" algn="l"/>
                <a:tab pos="5591175" algn="l"/>
                <a:tab pos="6057900" algn="l"/>
                <a:tab pos="6524625" algn="l"/>
                <a:tab pos="6989763" algn="l"/>
                <a:tab pos="7456488" algn="l"/>
                <a:tab pos="7923213" algn="l"/>
                <a:tab pos="8389938" algn="l"/>
                <a:tab pos="8855075" algn="l"/>
                <a:tab pos="93218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fld id="{3076BE67-3570-465B-8C0D-274F7710C531}" type="slidenum">
              <a:rPr lang="ru-RU" altLang="ru-RU" b="0">
                <a:solidFill>
                  <a:srgbClr val="000000"/>
                </a:solidFill>
              </a:rPr>
              <a:pPr/>
              <a:t>8</a:t>
            </a:fld>
            <a:endParaRPr lang="ru-RU" altLang="ru-RU" b="0">
              <a:solidFill>
                <a:srgbClr val="000000"/>
              </a:solidFill>
            </a:endParaRPr>
          </a:p>
        </p:txBody>
      </p:sp>
      <p:sp>
        <p:nvSpPr>
          <p:cNvPr id="16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1688" y="531813"/>
            <a:ext cx="3548062" cy="266223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22350" y="3371850"/>
            <a:ext cx="8186738" cy="31940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5167411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63550" algn="l"/>
                <a:tab pos="930275" algn="l"/>
                <a:tab pos="1395413" algn="l"/>
                <a:tab pos="1862138" algn="l"/>
                <a:tab pos="2328863" algn="l"/>
                <a:tab pos="2794000" algn="l"/>
                <a:tab pos="3260725" algn="l"/>
                <a:tab pos="3727450" algn="l"/>
                <a:tab pos="4192588" algn="l"/>
                <a:tab pos="4659313" algn="l"/>
                <a:tab pos="5126038" algn="l"/>
                <a:tab pos="5591175" algn="l"/>
                <a:tab pos="6057900" algn="l"/>
                <a:tab pos="6524625" algn="l"/>
                <a:tab pos="6989763" algn="l"/>
                <a:tab pos="7456488" algn="l"/>
                <a:tab pos="7923213" algn="l"/>
                <a:tab pos="8389938" algn="l"/>
                <a:tab pos="8855075" algn="l"/>
                <a:tab pos="93218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>
              <a:tabLst>
                <a:tab pos="0" algn="l"/>
                <a:tab pos="463550" algn="l"/>
                <a:tab pos="930275" algn="l"/>
                <a:tab pos="1395413" algn="l"/>
                <a:tab pos="1862138" algn="l"/>
                <a:tab pos="2328863" algn="l"/>
                <a:tab pos="2794000" algn="l"/>
                <a:tab pos="3260725" algn="l"/>
                <a:tab pos="3727450" algn="l"/>
                <a:tab pos="4192588" algn="l"/>
                <a:tab pos="4659313" algn="l"/>
                <a:tab pos="5126038" algn="l"/>
                <a:tab pos="5591175" algn="l"/>
                <a:tab pos="6057900" algn="l"/>
                <a:tab pos="6524625" algn="l"/>
                <a:tab pos="6989763" algn="l"/>
                <a:tab pos="7456488" algn="l"/>
                <a:tab pos="7923213" algn="l"/>
                <a:tab pos="8389938" algn="l"/>
                <a:tab pos="8855075" algn="l"/>
                <a:tab pos="93218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>
              <a:tabLst>
                <a:tab pos="0" algn="l"/>
                <a:tab pos="463550" algn="l"/>
                <a:tab pos="930275" algn="l"/>
                <a:tab pos="1395413" algn="l"/>
                <a:tab pos="1862138" algn="l"/>
                <a:tab pos="2328863" algn="l"/>
                <a:tab pos="2794000" algn="l"/>
                <a:tab pos="3260725" algn="l"/>
                <a:tab pos="3727450" algn="l"/>
                <a:tab pos="4192588" algn="l"/>
                <a:tab pos="4659313" algn="l"/>
                <a:tab pos="5126038" algn="l"/>
                <a:tab pos="5591175" algn="l"/>
                <a:tab pos="6057900" algn="l"/>
                <a:tab pos="6524625" algn="l"/>
                <a:tab pos="6989763" algn="l"/>
                <a:tab pos="7456488" algn="l"/>
                <a:tab pos="7923213" algn="l"/>
                <a:tab pos="8389938" algn="l"/>
                <a:tab pos="8855075" algn="l"/>
                <a:tab pos="93218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>
              <a:tabLst>
                <a:tab pos="0" algn="l"/>
                <a:tab pos="463550" algn="l"/>
                <a:tab pos="930275" algn="l"/>
                <a:tab pos="1395413" algn="l"/>
                <a:tab pos="1862138" algn="l"/>
                <a:tab pos="2328863" algn="l"/>
                <a:tab pos="2794000" algn="l"/>
                <a:tab pos="3260725" algn="l"/>
                <a:tab pos="3727450" algn="l"/>
                <a:tab pos="4192588" algn="l"/>
                <a:tab pos="4659313" algn="l"/>
                <a:tab pos="5126038" algn="l"/>
                <a:tab pos="5591175" algn="l"/>
                <a:tab pos="6057900" algn="l"/>
                <a:tab pos="6524625" algn="l"/>
                <a:tab pos="6989763" algn="l"/>
                <a:tab pos="7456488" algn="l"/>
                <a:tab pos="7923213" algn="l"/>
                <a:tab pos="8389938" algn="l"/>
                <a:tab pos="8855075" algn="l"/>
                <a:tab pos="93218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>
              <a:tabLst>
                <a:tab pos="0" algn="l"/>
                <a:tab pos="463550" algn="l"/>
                <a:tab pos="930275" algn="l"/>
                <a:tab pos="1395413" algn="l"/>
                <a:tab pos="1862138" algn="l"/>
                <a:tab pos="2328863" algn="l"/>
                <a:tab pos="2794000" algn="l"/>
                <a:tab pos="3260725" algn="l"/>
                <a:tab pos="3727450" algn="l"/>
                <a:tab pos="4192588" algn="l"/>
                <a:tab pos="4659313" algn="l"/>
                <a:tab pos="5126038" algn="l"/>
                <a:tab pos="5591175" algn="l"/>
                <a:tab pos="6057900" algn="l"/>
                <a:tab pos="6524625" algn="l"/>
                <a:tab pos="6989763" algn="l"/>
                <a:tab pos="7456488" algn="l"/>
                <a:tab pos="7923213" algn="l"/>
                <a:tab pos="8389938" algn="l"/>
                <a:tab pos="8855075" algn="l"/>
                <a:tab pos="93218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3550" algn="l"/>
                <a:tab pos="930275" algn="l"/>
                <a:tab pos="1395413" algn="l"/>
                <a:tab pos="1862138" algn="l"/>
                <a:tab pos="2328863" algn="l"/>
                <a:tab pos="2794000" algn="l"/>
                <a:tab pos="3260725" algn="l"/>
                <a:tab pos="3727450" algn="l"/>
                <a:tab pos="4192588" algn="l"/>
                <a:tab pos="4659313" algn="l"/>
                <a:tab pos="5126038" algn="l"/>
                <a:tab pos="5591175" algn="l"/>
                <a:tab pos="6057900" algn="l"/>
                <a:tab pos="6524625" algn="l"/>
                <a:tab pos="6989763" algn="l"/>
                <a:tab pos="7456488" algn="l"/>
                <a:tab pos="7923213" algn="l"/>
                <a:tab pos="8389938" algn="l"/>
                <a:tab pos="8855075" algn="l"/>
                <a:tab pos="93218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3550" algn="l"/>
                <a:tab pos="930275" algn="l"/>
                <a:tab pos="1395413" algn="l"/>
                <a:tab pos="1862138" algn="l"/>
                <a:tab pos="2328863" algn="l"/>
                <a:tab pos="2794000" algn="l"/>
                <a:tab pos="3260725" algn="l"/>
                <a:tab pos="3727450" algn="l"/>
                <a:tab pos="4192588" algn="l"/>
                <a:tab pos="4659313" algn="l"/>
                <a:tab pos="5126038" algn="l"/>
                <a:tab pos="5591175" algn="l"/>
                <a:tab pos="6057900" algn="l"/>
                <a:tab pos="6524625" algn="l"/>
                <a:tab pos="6989763" algn="l"/>
                <a:tab pos="7456488" algn="l"/>
                <a:tab pos="7923213" algn="l"/>
                <a:tab pos="8389938" algn="l"/>
                <a:tab pos="8855075" algn="l"/>
                <a:tab pos="93218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3550" algn="l"/>
                <a:tab pos="930275" algn="l"/>
                <a:tab pos="1395413" algn="l"/>
                <a:tab pos="1862138" algn="l"/>
                <a:tab pos="2328863" algn="l"/>
                <a:tab pos="2794000" algn="l"/>
                <a:tab pos="3260725" algn="l"/>
                <a:tab pos="3727450" algn="l"/>
                <a:tab pos="4192588" algn="l"/>
                <a:tab pos="4659313" algn="l"/>
                <a:tab pos="5126038" algn="l"/>
                <a:tab pos="5591175" algn="l"/>
                <a:tab pos="6057900" algn="l"/>
                <a:tab pos="6524625" algn="l"/>
                <a:tab pos="6989763" algn="l"/>
                <a:tab pos="7456488" algn="l"/>
                <a:tab pos="7923213" algn="l"/>
                <a:tab pos="8389938" algn="l"/>
                <a:tab pos="8855075" algn="l"/>
                <a:tab pos="93218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3550" algn="l"/>
                <a:tab pos="930275" algn="l"/>
                <a:tab pos="1395413" algn="l"/>
                <a:tab pos="1862138" algn="l"/>
                <a:tab pos="2328863" algn="l"/>
                <a:tab pos="2794000" algn="l"/>
                <a:tab pos="3260725" algn="l"/>
                <a:tab pos="3727450" algn="l"/>
                <a:tab pos="4192588" algn="l"/>
                <a:tab pos="4659313" algn="l"/>
                <a:tab pos="5126038" algn="l"/>
                <a:tab pos="5591175" algn="l"/>
                <a:tab pos="6057900" algn="l"/>
                <a:tab pos="6524625" algn="l"/>
                <a:tab pos="6989763" algn="l"/>
                <a:tab pos="7456488" algn="l"/>
                <a:tab pos="7923213" algn="l"/>
                <a:tab pos="8389938" algn="l"/>
                <a:tab pos="8855075" algn="l"/>
                <a:tab pos="93218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fld id="{B71058CB-AD87-44D2-9BAF-82BCBFA5E5ED}" type="slidenum">
              <a:rPr lang="ru-RU" altLang="ru-RU" b="0">
                <a:solidFill>
                  <a:srgbClr val="000000"/>
                </a:solidFill>
              </a:rPr>
              <a:pPr/>
              <a:t>9</a:t>
            </a:fld>
            <a:endParaRPr lang="ru-RU" altLang="ru-RU" b="0">
              <a:solidFill>
                <a:srgbClr val="000000"/>
              </a:solidFill>
            </a:endParaRPr>
          </a:p>
        </p:txBody>
      </p:sp>
      <p:sp>
        <p:nvSpPr>
          <p:cNvPr id="276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1688" y="531813"/>
            <a:ext cx="3548062" cy="266223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22350" y="3371850"/>
            <a:ext cx="8186738" cy="31940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492105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63550" algn="l"/>
                <a:tab pos="930275" algn="l"/>
                <a:tab pos="1395413" algn="l"/>
                <a:tab pos="1862138" algn="l"/>
                <a:tab pos="2328863" algn="l"/>
                <a:tab pos="2794000" algn="l"/>
                <a:tab pos="3260725" algn="l"/>
                <a:tab pos="3727450" algn="l"/>
                <a:tab pos="4192588" algn="l"/>
                <a:tab pos="4659313" algn="l"/>
                <a:tab pos="5126038" algn="l"/>
                <a:tab pos="5591175" algn="l"/>
                <a:tab pos="6057900" algn="l"/>
                <a:tab pos="6524625" algn="l"/>
                <a:tab pos="6989763" algn="l"/>
                <a:tab pos="7456488" algn="l"/>
                <a:tab pos="7923213" algn="l"/>
                <a:tab pos="8389938" algn="l"/>
                <a:tab pos="8855075" algn="l"/>
                <a:tab pos="93218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>
              <a:tabLst>
                <a:tab pos="0" algn="l"/>
                <a:tab pos="463550" algn="l"/>
                <a:tab pos="930275" algn="l"/>
                <a:tab pos="1395413" algn="l"/>
                <a:tab pos="1862138" algn="l"/>
                <a:tab pos="2328863" algn="l"/>
                <a:tab pos="2794000" algn="l"/>
                <a:tab pos="3260725" algn="l"/>
                <a:tab pos="3727450" algn="l"/>
                <a:tab pos="4192588" algn="l"/>
                <a:tab pos="4659313" algn="l"/>
                <a:tab pos="5126038" algn="l"/>
                <a:tab pos="5591175" algn="l"/>
                <a:tab pos="6057900" algn="l"/>
                <a:tab pos="6524625" algn="l"/>
                <a:tab pos="6989763" algn="l"/>
                <a:tab pos="7456488" algn="l"/>
                <a:tab pos="7923213" algn="l"/>
                <a:tab pos="8389938" algn="l"/>
                <a:tab pos="8855075" algn="l"/>
                <a:tab pos="93218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>
              <a:tabLst>
                <a:tab pos="0" algn="l"/>
                <a:tab pos="463550" algn="l"/>
                <a:tab pos="930275" algn="l"/>
                <a:tab pos="1395413" algn="l"/>
                <a:tab pos="1862138" algn="l"/>
                <a:tab pos="2328863" algn="l"/>
                <a:tab pos="2794000" algn="l"/>
                <a:tab pos="3260725" algn="l"/>
                <a:tab pos="3727450" algn="l"/>
                <a:tab pos="4192588" algn="l"/>
                <a:tab pos="4659313" algn="l"/>
                <a:tab pos="5126038" algn="l"/>
                <a:tab pos="5591175" algn="l"/>
                <a:tab pos="6057900" algn="l"/>
                <a:tab pos="6524625" algn="l"/>
                <a:tab pos="6989763" algn="l"/>
                <a:tab pos="7456488" algn="l"/>
                <a:tab pos="7923213" algn="l"/>
                <a:tab pos="8389938" algn="l"/>
                <a:tab pos="8855075" algn="l"/>
                <a:tab pos="93218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>
              <a:tabLst>
                <a:tab pos="0" algn="l"/>
                <a:tab pos="463550" algn="l"/>
                <a:tab pos="930275" algn="l"/>
                <a:tab pos="1395413" algn="l"/>
                <a:tab pos="1862138" algn="l"/>
                <a:tab pos="2328863" algn="l"/>
                <a:tab pos="2794000" algn="l"/>
                <a:tab pos="3260725" algn="l"/>
                <a:tab pos="3727450" algn="l"/>
                <a:tab pos="4192588" algn="l"/>
                <a:tab pos="4659313" algn="l"/>
                <a:tab pos="5126038" algn="l"/>
                <a:tab pos="5591175" algn="l"/>
                <a:tab pos="6057900" algn="l"/>
                <a:tab pos="6524625" algn="l"/>
                <a:tab pos="6989763" algn="l"/>
                <a:tab pos="7456488" algn="l"/>
                <a:tab pos="7923213" algn="l"/>
                <a:tab pos="8389938" algn="l"/>
                <a:tab pos="8855075" algn="l"/>
                <a:tab pos="93218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>
              <a:tabLst>
                <a:tab pos="0" algn="l"/>
                <a:tab pos="463550" algn="l"/>
                <a:tab pos="930275" algn="l"/>
                <a:tab pos="1395413" algn="l"/>
                <a:tab pos="1862138" algn="l"/>
                <a:tab pos="2328863" algn="l"/>
                <a:tab pos="2794000" algn="l"/>
                <a:tab pos="3260725" algn="l"/>
                <a:tab pos="3727450" algn="l"/>
                <a:tab pos="4192588" algn="l"/>
                <a:tab pos="4659313" algn="l"/>
                <a:tab pos="5126038" algn="l"/>
                <a:tab pos="5591175" algn="l"/>
                <a:tab pos="6057900" algn="l"/>
                <a:tab pos="6524625" algn="l"/>
                <a:tab pos="6989763" algn="l"/>
                <a:tab pos="7456488" algn="l"/>
                <a:tab pos="7923213" algn="l"/>
                <a:tab pos="8389938" algn="l"/>
                <a:tab pos="8855075" algn="l"/>
                <a:tab pos="93218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3550" algn="l"/>
                <a:tab pos="930275" algn="l"/>
                <a:tab pos="1395413" algn="l"/>
                <a:tab pos="1862138" algn="l"/>
                <a:tab pos="2328863" algn="l"/>
                <a:tab pos="2794000" algn="l"/>
                <a:tab pos="3260725" algn="l"/>
                <a:tab pos="3727450" algn="l"/>
                <a:tab pos="4192588" algn="l"/>
                <a:tab pos="4659313" algn="l"/>
                <a:tab pos="5126038" algn="l"/>
                <a:tab pos="5591175" algn="l"/>
                <a:tab pos="6057900" algn="l"/>
                <a:tab pos="6524625" algn="l"/>
                <a:tab pos="6989763" algn="l"/>
                <a:tab pos="7456488" algn="l"/>
                <a:tab pos="7923213" algn="l"/>
                <a:tab pos="8389938" algn="l"/>
                <a:tab pos="8855075" algn="l"/>
                <a:tab pos="93218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3550" algn="l"/>
                <a:tab pos="930275" algn="l"/>
                <a:tab pos="1395413" algn="l"/>
                <a:tab pos="1862138" algn="l"/>
                <a:tab pos="2328863" algn="l"/>
                <a:tab pos="2794000" algn="l"/>
                <a:tab pos="3260725" algn="l"/>
                <a:tab pos="3727450" algn="l"/>
                <a:tab pos="4192588" algn="l"/>
                <a:tab pos="4659313" algn="l"/>
                <a:tab pos="5126038" algn="l"/>
                <a:tab pos="5591175" algn="l"/>
                <a:tab pos="6057900" algn="l"/>
                <a:tab pos="6524625" algn="l"/>
                <a:tab pos="6989763" algn="l"/>
                <a:tab pos="7456488" algn="l"/>
                <a:tab pos="7923213" algn="l"/>
                <a:tab pos="8389938" algn="l"/>
                <a:tab pos="8855075" algn="l"/>
                <a:tab pos="93218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3550" algn="l"/>
                <a:tab pos="930275" algn="l"/>
                <a:tab pos="1395413" algn="l"/>
                <a:tab pos="1862138" algn="l"/>
                <a:tab pos="2328863" algn="l"/>
                <a:tab pos="2794000" algn="l"/>
                <a:tab pos="3260725" algn="l"/>
                <a:tab pos="3727450" algn="l"/>
                <a:tab pos="4192588" algn="l"/>
                <a:tab pos="4659313" algn="l"/>
                <a:tab pos="5126038" algn="l"/>
                <a:tab pos="5591175" algn="l"/>
                <a:tab pos="6057900" algn="l"/>
                <a:tab pos="6524625" algn="l"/>
                <a:tab pos="6989763" algn="l"/>
                <a:tab pos="7456488" algn="l"/>
                <a:tab pos="7923213" algn="l"/>
                <a:tab pos="8389938" algn="l"/>
                <a:tab pos="8855075" algn="l"/>
                <a:tab pos="93218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63550" algn="l"/>
                <a:tab pos="930275" algn="l"/>
                <a:tab pos="1395413" algn="l"/>
                <a:tab pos="1862138" algn="l"/>
                <a:tab pos="2328863" algn="l"/>
                <a:tab pos="2794000" algn="l"/>
                <a:tab pos="3260725" algn="l"/>
                <a:tab pos="3727450" algn="l"/>
                <a:tab pos="4192588" algn="l"/>
                <a:tab pos="4659313" algn="l"/>
                <a:tab pos="5126038" algn="l"/>
                <a:tab pos="5591175" algn="l"/>
                <a:tab pos="6057900" algn="l"/>
                <a:tab pos="6524625" algn="l"/>
                <a:tab pos="6989763" algn="l"/>
                <a:tab pos="7456488" algn="l"/>
                <a:tab pos="7923213" algn="l"/>
                <a:tab pos="8389938" algn="l"/>
                <a:tab pos="8855075" algn="l"/>
                <a:tab pos="9321800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fld id="{B71058CB-AD87-44D2-9BAF-82BCBFA5E5ED}" type="slidenum">
              <a:rPr lang="ru-RU" altLang="ru-RU" b="0">
                <a:solidFill>
                  <a:srgbClr val="000000"/>
                </a:solidFill>
              </a:rPr>
              <a:pPr/>
              <a:t>10</a:t>
            </a:fld>
            <a:endParaRPr lang="ru-RU" altLang="ru-RU" b="0">
              <a:solidFill>
                <a:srgbClr val="000000"/>
              </a:solidFill>
            </a:endParaRPr>
          </a:p>
        </p:txBody>
      </p:sp>
      <p:sp>
        <p:nvSpPr>
          <p:cNvPr id="276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41688" y="531813"/>
            <a:ext cx="3548062" cy="266223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22350" y="3371850"/>
            <a:ext cx="8186738" cy="31940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12174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EBDA4-D246-4CBB-90CB-291235B0674A}" type="datetimeFigureOut">
              <a:rPr lang="ru-RU"/>
              <a:pPr>
                <a:defRPr/>
              </a:pPr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77887F-D6BF-4D9F-BE50-C7E2C760351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66880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43DA9-BFEF-4724-B25F-F5E061DA6048}" type="datetimeFigureOut">
              <a:rPr lang="ru-RU"/>
              <a:pPr>
                <a:defRPr/>
              </a:pPr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A98671-4CB3-4E9F-BE60-32D9E0BB00B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21702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A90F9-0751-4CB5-80A2-44BC87DCCB22}" type="datetimeFigureOut">
              <a:rPr lang="ru-RU"/>
              <a:pPr>
                <a:defRPr/>
              </a:pPr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0AE33C-3DC2-45AF-93B6-4821DF39157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4769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45382-955A-43B5-B339-A3BD7C9450EC}" type="datetimeFigureOut">
              <a:rPr lang="ru-RU"/>
              <a:pPr>
                <a:defRPr/>
              </a:pPr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4BEC09-F4B1-4994-B893-EAD347790CA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7261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C9BE1-9AA9-4976-B0BF-A6A077C697CB}" type="datetimeFigureOut">
              <a:rPr lang="ru-RU"/>
              <a:pPr>
                <a:defRPr/>
              </a:pPr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5901CB-AB61-440D-9D72-F171111270E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1967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325A8-EAC5-4209-BBE0-3DDB7206621F}" type="datetimeFigureOut">
              <a:rPr lang="ru-RU"/>
              <a:pPr>
                <a:defRPr/>
              </a:pPr>
              <a:t>18.10.2019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E36E5E-0BCF-4F85-B1B2-9A27F7F7ACC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3147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A889D-2442-4E5C-AE12-32705447A094}" type="datetimeFigureOut">
              <a:rPr lang="ru-RU"/>
              <a:pPr>
                <a:defRPr/>
              </a:pPr>
              <a:t>18.10.2019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5687DE-DC3E-4F54-A7E6-5490E56932C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5475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F2288-C6A3-4D64-ABA3-05B988B74419}" type="datetimeFigureOut">
              <a:rPr lang="ru-RU"/>
              <a:pPr>
                <a:defRPr/>
              </a:pPr>
              <a:t>18.10.2019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767747-AE68-4B54-9753-F58A99B763C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08122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0AF44-2C74-4490-9B6C-FFF62C925394}" type="datetimeFigureOut">
              <a:rPr lang="ru-RU"/>
              <a:pPr>
                <a:defRPr/>
              </a:pPr>
              <a:t>18.10.2019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121125-50C4-4C3C-AA25-05362E1629F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8726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00569-C5EB-4E1D-B9B8-C1B5AEE63258}" type="datetimeFigureOut">
              <a:rPr lang="ru-RU"/>
              <a:pPr>
                <a:defRPr/>
              </a:pPr>
              <a:t>18.10.2019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A95D34-033E-4B4E-92FE-B7AA0F33F22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6615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DE705-B26F-4167-A238-22B00052009D}" type="datetimeFigureOut">
              <a:rPr lang="ru-RU"/>
              <a:pPr>
                <a:defRPr/>
              </a:pPr>
              <a:t>18.10.2019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41E007-4C89-4391-9189-577A97D4B39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8609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BCA577-39D5-4040-9034-075804789DDC}" type="datetimeFigureOut">
              <a:rPr lang="ru-RU"/>
              <a:pPr>
                <a:defRPr/>
              </a:pPr>
              <a:t>18.10.2019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047A7AA7-89D8-4865-A1E3-3CDF991BD4C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tiff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9" descr="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88"/>
            <a:ext cx="9144000" cy="684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Заголовок 21"/>
          <p:cNvSpPr txBox="1">
            <a:spLocks/>
          </p:cNvSpPr>
          <p:nvPr/>
        </p:nvSpPr>
        <p:spPr bwMode="auto">
          <a:xfrm>
            <a:off x="250825" y="5300663"/>
            <a:ext cx="86423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ru-RU" altLang="ru-RU" sz="2400" b="1"/>
          </a:p>
        </p:txBody>
      </p:sp>
      <p:sp>
        <p:nvSpPr>
          <p:cNvPr id="2052" name="Заголовок 21"/>
          <p:cNvSpPr txBox="1">
            <a:spLocks/>
          </p:cNvSpPr>
          <p:nvPr/>
        </p:nvSpPr>
        <p:spPr bwMode="auto">
          <a:xfrm>
            <a:off x="403225" y="3586163"/>
            <a:ext cx="8489950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2400" b="1" dirty="0" smtClean="0">
                <a:latin typeface="+mj-lt"/>
                <a:cs typeface="Times New Roman" pitchFamily="18" charset="0"/>
              </a:rPr>
              <a:t>КАЧЕСТВА РЕНТГЕНОВСКОГО ИЗЛУЧЕНИЯ ЭТАЛОННОЙ ПОВЕРОЧНОЙ УСТАНОВКИ УПР-АТ300 С МАЛОЙ МОЩНОСТЬЮ ДОЗЫ ДЛЯ ИССЛЕДОВАНИЯ ЭНЕРГЕТИЧЕСКОЙ ЗАВИСИМОСТИ СЦИНТИЛЛЯЦИОННЫХ БЛОКОВ ДЕТЕКТИРОВАНИЯ</a:t>
            </a:r>
            <a:endParaRPr lang="en-US" sz="2400" b="1" dirty="0" smtClean="0">
              <a:latin typeface="+mj-lt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defRPr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Р.В. Лукашевич, А.В. Новиченко, К.Г.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Сеньковский</a:t>
            </a:r>
            <a:endParaRPr lang="ru-RU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3" name="Заголовок 2"/>
          <p:cNvSpPr>
            <a:spLocks noGrp="1"/>
          </p:cNvSpPr>
          <p:nvPr>
            <p:ph type="title"/>
          </p:nvPr>
        </p:nvSpPr>
        <p:spPr>
          <a:xfrm>
            <a:off x="4716463" y="274638"/>
            <a:ext cx="4402137" cy="922114"/>
          </a:xfrm>
        </p:spPr>
        <p:txBody>
          <a:bodyPr/>
          <a:lstStyle/>
          <a:p>
            <a:pPr algn="l">
              <a:defRPr/>
            </a:pPr>
            <a:r>
              <a:rPr lang="ru-RU" sz="1200" dirty="0">
                <a:latin typeface="+mn-lt"/>
              </a:rPr>
              <a:t>Ядерное приборостроение. Актуальные вопросы разработки, производства, эксплуатации. Метрология ионизирующих излучений.</a:t>
            </a:r>
            <a:br>
              <a:rPr lang="ru-RU" sz="1200" dirty="0">
                <a:latin typeface="+mn-lt"/>
              </a:rPr>
            </a:br>
            <a:r>
              <a:rPr lang="ru-RU" sz="1200" dirty="0">
                <a:latin typeface="+mn-lt"/>
              </a:rPr>
              <a:t> </a:t>
            </a:r>
            <a:r>
              <a:rPr lang="ru-RU" sz="1200" dirty="0" smtClean="0">
                <a:latin typeface="+mn-lt"/>
              </a:rPr>
              <a:t>21–24 </a:t>
            </a:r>
            <a:r>
              <a:rPr lang="ru-RU" sz="1200" dirty="0">
                <a:latin typeface="+mn-lt"/>
              </a:rPr>
              <a:t>октября 2019 г.  </a:t>
            </a:r>
            <a:r>
              <a:rPr lang="ru-RU" sz="1200" dirty="0" smtClean="0">
                <a:latin typeface="+mn-lt"/>
              </a:rPr>
              <a:t>Сочи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84438" y="1893888"/>
            <a:ext cx="6659562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dirty="0">
                <a:solidFill>
                  <a:schemeClr val="bg1"/>
                </a:solidFill>
                <a:latin typeface="+mn-lt"/>
              </a:rPr>
              <a:t>Научно-производственное унитарное предприятие «АТОМТЕХ» Республика Беларусь, г. Минск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ru-RU" b="1" dirty="0">
                <a:solidFill>
                  <a:schemeClr val="bg1"/>
                </a:solidFill>
                <a:latin typeface="+mn-lt"/>
              </a:rPr>
              <a:t>info@atomtex.com</a:t>
            </a:r>
            <a:endParaRPr lang="ru-RU" altLang="ru-RU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7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2570163" y="188913"/>
            <a:ext cx="657383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eaLnBrk="1" hangingPunct="1">
              <a:buSzPct val="100000"/>
            </a:pPr>
            <a:r>
              <a:rPr lang="ru-RU" altLang="ru-RU" sz="2400" b="0" i="1">
                <a:solidFill>
                  <a:srgbClr val="FFFFFF"/>
                </a:solidFill>
              </a:rPr>
              <a:t>Предмет разработок</a:t>
            </a:r>
          </a:p>
        </p:txBody>
      </p:sp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633" name="Прямоугольник 1"/>
          <p:cNvSpPr>
            <a:spLocks noChangeArrowheads="1"/>
          </p:cNvSpPr>
          <p:nvPr/>
        </p:nvSpPr>
        <p:spPr bwMode="auto">
          <a:xfrm>
            <a:off x="206194" y="760452"/>
            <a:ext cx="90463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buSzPct val="100000"/>
            </a:pPr>
            <a:r>
              <a:rPr lang="ru-RU" altLang="ru-RU" b="1" dirty="0">
                <a:solidFill>
                  <a:srgbClr val="000000"/>
                </a:solidFill>
                <a:cs typeface="Calibri" panose="020F0502020204030204" pitchFamily="34" charset="0"/>
              </a:rPr>
              <a:t>Калибровка блока-компаратора </a:t>
            </a:r>
            <a:r>
              <a:rPr lang="ru-RU" altLang="ru-RU" b="1" dirty="0" smtClean="0">
                <a:solidFill>
                  <a:srgbClr val="000000"/>
                </a:solidFill>
                <a:cs typeface="Calibri" panose="020F0502020204030204" pitchFamily="34" charset="0"/>
              </a:rPr>
              <a:t>БКМР-АТ1104 в </a:t>
            </a:r>
            <a:r>
              <a:rPr lang="ru-RU" altLang="ru-RU" b="1" dirty="0">
                <a:solidFill>
                  <a:srgbClr val="000000"/>
                </a:solidFill>
                <a:cs typeface="Calibri" panose="020F0502020204030204" pitchFamily="34" charset="0"/>
              </a:rPr>
              <a:t>ФГУП «ВНИИМ им. Д.И. Менделеева»:</a:t>
            </a:r>
          </a:p>
        </p:txBody>
      </p:sp>
      <p:sp>
        <p:nvSpPr>
          <p:cNvPr id="26634" name="TextBox 11"/>
          <p:cNvSpPr txBox="1">
            <a:spLocks noChangeArrowheads="1"/>
          </p:cNvSpPr>
          <p:nvPr/>
        </p:nvSpPr>
        <p:spPr bwMode="auto">
          <a:xfrm>
            <a:off x="5080508" y="6145270"/>
            <a:ext cx="4140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200" b="1" dirty="0">
                <a:solidFill>
                  <a:schemeClr val="tx1"/>
                </a:solidFill>
              </a:rPr>
              <a:t>Энергетическая зависимость чувствительности </a:t>
            </a:r>
            <a:r>
              <a:rPr lang="ru-RU" altLang="ru-RU" sz="1200" b="1" dirty="0" smtClean="0">
                <a:solidFill>
                  <a:schemeClr val="tx1"/>
                </a:solidFill>
              </a:rPr>
              <a:t>БКМР-АТ1104 </a:t>
            </a:r>
            <a:r>
              <a:rPr lang="ru-RU" altLang="ru-RU" sz="1200" b="1" dirty="0">
                <a:solidFill>
                  <a:schemeClr val="tx1"/>
                </a:solidFill>
              </a:rPr>
              <a:t>в диапазоне </a:t>
            </a:r>
            <a:r>
              <a:rPr lang="ru-RU" altLang="ru-RU" sz="1200" b="1" dirty="0" smtClean="0">
                <a:solidFill>
                  <a:schemeClr val="tx1"/>
                </a:solidFill>
              </a:rPr>
              <a:t>5 </a:t>
            </a:r>
            <a:r>
              <a:rPr lang="ru-RU" altLang="ru-RU" sz="1200" b="1" dirty="0">
                <a:solidFill>
                  <a:schemeClr val="tx1"/>
                </a:solidFill>
              </a:rPr>
              <a:t>– </a:t>
            </a:r>
            <a:r>
              <a:rPr lang="ru-RU" altLang="ru-RU" sz="1200" b="1" dirty="0" smtClean="0">
                <a:solidFill>
                  <a:schemeClr val="tx1"/>
                </a:solidFill>
              </a:rPr>
              <a:t>300 </a:t>
            </a:r>
            <a:r>
              <a:rPr lang="ru-RU" altLang="ru-RU" sz="1200" b="1" dirty="0">
                <a:solidFill>
                  <a:schemeClr val="tx1"/>
                </a:solidFill>
              </a:rPr>
              <a:t>кэВ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945" y="2971381"/>
            <a:ext cx="4429315" cy="3130589"/>
          </a:xfrm>
          <a:prstGeom prst="rect">
            <a:avLst/>
          </a:prstGeom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83780" y="1052550"/>
            <a:ext cx="4973436" cy="5511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Noto Sans CJK SC Regular" charset="0"/>
                <a:cs typeface="Noto Sans CJK SC Regular" charset="0"/>
              </a:defRPr>
            </a:lvl9pPr>
          </a:lstStyle>
          <a:p>
            <a:pPr>
              <a:buSzPct val="100000"/>
            </a:pPr>
            <a:r>
              <a:rPr lang="ru-RU" altLang="ru-RU" sz="1600" b="0" dirty="0" smtClean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Измерение </a:t>
            </a:r>
            <a:r>
              <a:rPr lang="ru-RU" altLang="ru-RU" sz="1600" b="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мощности кермы в воздухе в диапазоне </a:t>
            </a:r>
            <a:r>
              <a:rPr lang="ru-RU" altLang="ru-RU" sz="1600" b="0" dirty="0" smtClean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1,2 - </a:t>
            </a:r>
            <a:r>
              <a:rPr lang="ru-RU" altLang="ru-RU" sz="1600" b="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22 </a:t>
            </a:r>
            <a:r>
              <a:rPr lang="ru-RU" altLang="ru-RU" sz="1600" b="0" dirty="0" err="1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нГр</a:t>
            </a:r>
            <a:r>
              <a:rPr lang="ru-RU" altLang="ru-RU" sz="1600" b="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/с </a:t>
            </a:r>
            <a:r>
              <a:rPr lang="ru-RU" altLang="ru-RU" sz="1600" b="0" dirty="0" smtClean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на </a:t>
            </a:r>
            <a:r>
              <a:rPr lang="ru-RU" altLang="ru-RU" sz="1600" b="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эталонной установке рентгеновского излучения УЭД 50-320 </a:t>
            </a:r>
            <a:r>
              <a:rPr lang="ru-RU" altLang="ru-RU" sz="1600" b="0" dirty="0" smtClean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altLang="ru-RU" sz="1600" b="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режим качества излучения L) в диапазоне </a:t>
            </a:r>
            <a:r>
              <a:rPr lang="ru-RU" altLang="ru-RU" sz="1600" b="0" dirty="0" smtClean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энергий </a:t>
            </a:r>
            <a:r>
              <a:rPr lang="ru-RU" altLang="ru-RU" sz="1600" b="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фотонов </a:t>
            </a:r>
            <a:r>
              <a:rPr lang="ru-RU" altLang="ru-RU" sz="1600" b="0" dirty="0" smtClean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31 - </a:t>
            </a:r>
            <a:r>
              <a:rPr lang="ru-RU" altLang="ru-RU" sz="1600" b="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222 кэВ</a:t>
            </a:r>
            <a:r>
              <a:rPr lang="ru-RU" altLang="ru-RU" sz="1600" b="0" dirty="0" smtClean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>
              <a:buSzPct val="100000"/>
            </a:pPr>
            <a:endParaRPr lang="ru-RU" altLang="ru-RU" sz="1600" b="0" dirty="0">
              <a:solidFill>
                <a:srgbClr val="00000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SzPct val="100000"/>
            </a:pPr>
            <a:r>
              <a:rPr lang="ru-RU" altLang="ru-RU" sz="1600" b="0" dirty="0" smtClean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Измерение </a:t>
            </a:r>
            <a:r>
              <a:rPr lang="ru-RU" altLang="ru-RU" sz="1600" b="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мощности кермы в воздухе в диапазоне </a:t>
            </a:r>
            <a:r>
              <a:rPr lang="ru-RU" altLang="ru-RU" sz="1600" b="0" dirty="0" smtClean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12 - </a:t>
            </a:r>
            <a:r>
              <a:rPr lang="ru-RU" altLang="ru-RU" sz="1600" b="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260 </a:t>
            </a:r>
            <a:r>
              <a:rPr lang="ru-RU" altLang="ru-RU" sz="1600" b="0" dirty="0" err="1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нГр</a:t>
            </a:r>
            <a:r>
              <a:rPr lang="ru-RU" altLang="ru-RU" sz="1600" b="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/с </a:t>
            </a:r>
            <a:r>
              <a:rPr lang="ru-RU" altLang="ru-RU" sz="1600" b="0" dirty="0" smtClean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на </a:t>
            </a:r>
            <a:r>
              <a:rPr lang="ru-RU" altLang="ru-RU" sz="1600" b="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эталонной установке рентгеновского излучения УЭД 5-50М </a:t>
            </a:r>
            <a:r>
              <a:rPr lang="ru-RU" altLang="ru-RU" sz="1600" b="0" dirty="0" smtClean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altLang="ru-RU" sz="1600" b="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режим качества излучения L) в диапазоне </a:t>
            </a:r>
            <a:r>
              <a:rPr lang="ru-RU" altLang="ru-RU" sz="1600" b="0" dirty="0" smtClean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энергий </a:t>
            </a:r>
            <a:r>
              <a:rPr lang="ru-RU" altLang="ru-RU" sz="1600" b="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фотонов </a:t>
            </a:r>
            <a:r>
              <a:rPr lang="ru-RU" altLang="ru-RU" sz="1600" b="0" dirty="0" smtClean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8 - </a:t>
            </a:r>
            <a:r>
              <a:rPr lang="ru-RU" altLang="ru-RU" sz="1600" b="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27 кэВ;</a:t>
            </a:r>
          </a:p>
          <a:p>
            <a:pPr>
              <a:buSzPct val="100000"/>
            </a:pPr>
            <a:endParaRPr lang="ru-RU" altLang="ru-RU" sz="1600" b="0" dirty="0" smtClean="0">
              <a:solidFill>
                <a:srgbClr val="00000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SzPct val="100000"/>
            </a:pPr>
            <a:r>
              <a:rPr lang="ru-RU" altLang="ru-RU" sz="1600" b="0" dirty="0" smtClean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Измерение </a:t>
            </a:r>
            <a:r>
              <a:rPr lang="ru-RU" altLang="ru-RU" sz="1600" b="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мощности кермы в воздухе в диапазоне </a:t>
            </a:r>
            <a:r>
              <a:rPr lang="ru-RU" altLang="ru-RU" sz="1600" b="0" dirty="0" smtClean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4,5 - </a:t>
            </a:r>
            <a:r>
              <a:rPr lang="ru-RU" altLang="ru-RU" sz="1600" b="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650 </a:t>
            </a:r>
            <a:r>
              <a:rPr lang="ru-RU" altLang="ru-RU" sz="1600" b="0" dirty="0" err="1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нГр</a:t>
            </a:r>
            <a:r>
              <a:rPr lang="ru-RU" altLang="ru-RU" sz="1600" b="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/с </a:t>
            </a:r>
            <a:r>
              <a:rPr lang="ru-RU" altLang="ru-RU" sz="1600" b="0" dirty="0" smtClean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на </a:t>
            </a:r>
            <a:r>
              <a:rPr lang="ru-RU" altLang="ru-RU" sz="1600" b="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эталонной установке рентгеновского излучения УЭД 5-50М в диапазоне </a:t>
            </a:r>
            <a:r>
              <a:rPr lang="ru-RU" altLang="ru-RU" sz="1600" b="0" dirty="0" smtClean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энергий </a:t>
            </a:r>
            <a:r>
              <a:rPr lang="ru-RU" altLang="ru-RU" sz="1600" b="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фотонов </a:t>
            </a:r>
            <a:r>
              <a:rPr lang="ru-RU" altLang="ru-RU" sz="1600" b="0" dirty="0" smtClean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5 - 27 </a:t>
            </a:r>
            <a:r>
              <a:rPr lang="ru-RU" altLang="ru-RU" sz="1600" b="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кэВ;</a:t>
            </a:r>
          </a:p>
          <a:p>
            <a:pPr>
              <a:buSzPct val="100000"/>
            </a:pPr>
            <a:endParaRPr lang="ru-RU" altLang="ru-RU" sz="1600" b="0" dirty="0" smtClean="0">
              <a:solidFill>
                <a:srgbClr val="00000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SzPct val="100000"/>
            </a:pPr>
            <a:r>
              <a:rPr lang="ru-RU" altLang="ru-RU" sz="1600" b="0" dirty="0" smtClean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Измерение </a:t>
            </a:r>
            <a:r>
              <a:rPr lang="ru-RU" altLang="ru-RU" sz="1600" b="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мощности кермы в воздухе </a:t>
            </a:r>
            <a:r>
              <a:rPr lang="ru-RU" altLang="ru-RU" sz="1600" b="0" dirty="0" smtClean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на </a:t>
            </a:r>
            <a:r>
              <a:rPr lang="ru-RU" altLang="ru-RU" sz="1600" b="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эталонной установке гамма-излучения УИЭЗ </a:t>
            </a:r>
            <a:r>
              <a:rPr lang="ru-RU" altLang="ru-RU" sz="1600" b="0" dirty="0" smtClean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с </a:t>
            </a:r>
            <a:r>
              <a:rPr lang="ru-RU" altLang="ru-RU" sz="1600" b="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использованием источников рентгеновского и гамма- излучений на основе радионуклидов </a:t>
            </a:r>
            <a:r>
              <a:rPr lang="ru-RU" altLang="ru-RU" sz="1600" b="0" baseline="300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55</a:t>
            </a:r>
            <a:r>
              <a:rPr lang="ru-RU" altLang="ru-RU" sz="1600" b="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Fe, </a:t>
            </a:r>
            <a:r>
              <a:rPr lang="ru-RU" altLang="ru-RU" sz="1600" b="0" baseline="300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109</a:t>
            </a:r>
            <a:r>
              <a:rPr lang="ru-RU" altLang="ru-RU" sz="1600" b="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Cd, </a:t>
            </a:r>
            <a:r>
              <a:rPr lang="ru-RU" altLang="ru-RU" sz="1600" b="0" baseline="300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241</a:t>
            </a:r>
            <a:r>
              <a:rPr lang="ru-RU" altLang="ru-RU" sz="1600" b="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Am из составов ГВЭТ 8-2 и КРИ-1;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222644"/>
            <a:ext cx="2149931" cy="197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0825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-635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7127875" y="6418263"/>
            <a:ext cx="2016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www.atomtex.com</a:t>
            </a:r>
            <a:endParaRPr lang="ru-RU" sz="1600" b="1" i="1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9220" name="Заголовок 5"/>
          <p:cNvSpPr>
            <a:spLocks noGrp="1"/>
          </p:cNvSpPr>
          <p:nvPr>
            <p:ph type="title"/>
          </p:nvPr>
        </p:nvSpPr>
        <p:spPr>
          <a:xfrm>
            <a:off x="107950" y="765175"/>
            <a:ext cx="8856663" cy="719138"/>
          </a:xfrm>
        </p:spPr>
        <p:txBody>
          <a:bodyPr/>
          <a:lstStyle/>
          <a:p>
            <a:pPr eaLnBrk="1" hangingPunct="1"/>
            <a:r>
              <a:rPr lang="ru-RU" altLang="ru-RU" sz="2400" b="1" dirty="0" smtClean="0"/>
              <a:t>Металлические фильтры из особо чистых металлов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half" idx="1"/>
          </p:nvPr>
        </p:nvGraphicFramePr>
        <p:xfrm>
          <a:off x="5148263" y="1773238"/>
          <a:ext cx="3816349" cy="2447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22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4745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1012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9149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0504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02613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/>
                        <a:t>Фильтры</a:t>
                      </a:r>
                      <a:endParaRPr lang="ru-RU" sz="1800" b="0" dirty="0"/>
                    </a:p>
                  </a:txBody>
                  <a:tcPr marL="91438" marR="91438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Al</a:t>
                      </a:r>
                      <a:endParaRPr lang="ru-RU" sz="1800" b="0" dirty="0"/>
                    </a:p>
                  </a:txBody>
                  <a:tcPr marL="91438" marR="91438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Cu</a:t>
                      </a:r>
                      <a:endParaRPr lang="ru-RU" sz="1800" b="0" dirty="0"/>
                    </a:p>
                  </a:txBody>
                  <a:tcPr marL="91438" marR="91438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Sn</a:t>
                      </a:r>
                      <a:endParaRPr lang="ru-RU" sz="1800" b="0" dirty="0"/>
                    </a:p>
                  </a:txBody>
                  <a:tcPr marL="91438" marR="91438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Pb</a:t>
                      </a:r>
                      <a:endParaRPr lang="ru-RU" sz="1800" b="0" dirty="0"/>
                    </a:p>
                  </a:txBody>
                  <a:tcPr marL="91438" marR="91438" marT="45714" marB="45714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15414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/>
                        <a:t>Габаритные</a:t>
                      </a:r>
                      <a:r>
                        <a:rPr lang="ru-RU" sz="1800" b="0" baseline="0" dirty="0" smtClean="0"/>
                        <a:t> размеры, мм</a:t>
                      </a:r>
                      <a:endParaRPr lang="ru-RU" sz="1800" b="0" dirty="0"/>
                    </a:p>
                  </a:txBody>
                  <a:tcPr marL="91438" marR="91438" marT="45714" marB="45714"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800" b="0" dirty="0" smtClean="0"/>
                        <a:t>100 × 100 </a:t>
                      </a:r>
                      <a:endParaRPr lang="ru-RU" sz="1800" b="0" dirty="0"/>
                    </a:p>
                  </a:txBody>
                  <a:tcPr marL="91438" marR="91438" marT="45714" marB="45714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b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b="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b="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15414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/>
                        <a:t>Диапазон</a:t>
                      </a:r>
                      <a:r>
                        <a:rPr lang="ru-RU" sz="1800" b="0" baseline="0" dirty="0" smtClean="0"/>
                        <a:t> толщин, мм </a:t>
                      </a:r>
                      <a:endParaRPr lang="ru-RU" sz="1800" b="0" dirty="0"/>
                    </a:p>
                  </a:txBody>
                  <a:tcPr marL="91438" marR="91438" marT="45714" marB="45714"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от 0,1</a:t>
                      </a:r>
                      <a:r>
                        <a:rPr lang="ru-RU" sz="1800" baseline="0" dirty="0" smtClean="0"/>
                        <a:t> до 21</a:t>
                      </a:r>
                      <a:endParaRPr lang="ru-RU" sz="1800" dirty="0"/>
                    </a:p>
                  </a:txBody>
                  <a:tcPr marL="91438" marR="91438" marT="45714" marB="45714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4485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/>
                        <a:t>Чистота, % </a:t>
                      </a:r>
                      <a:endParaRPr lang="ru-RU" sz="1800" b="0" dirty="0"/>
                    </a:p>
                  </a:txBody>
                  <a:tcPr marL="91438" marR="91438" marT="45714" marB="45714" anchor="ctr"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99,99</a:t>
                      </a:r>
                      <a:endParaRPr lang="ru-RU" sz="1800" dirty="0"/>
                    </a:p>
                  </a:txBody>
                  <a:tcPr marL="91438" marR="91438" marT="45714" marB="45714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244" name="Rectangle 20"/>
          <p:cNvSpPr>
            <a:spLocks noChangeArrowheads="1"/>
          </p:cNvSpPr>
          <p:nvPr/>
        </p:nvSpPr>
        <p:spPr bwMode="auto">
          <a:xfrm>
            <a:off x="107950" y="6537325"/>
            <a:ext cx="51466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800" i="1">
                <a:solidFill>
                  <a:srgbClr val="002060"/>
                </a:solidFill>
              </a:rPr>
              <a:t>ПРИБОРЫ   И   ТЕХНОЛОГИИ   ДЛЯ   ЯДЕРНЫХ   ИЗМЕРЕНИЙ   И   РАДИАЦИОННОГО   КОНТРОЛЯ</a:t>
            </a:r>
          </a:p>
        </p:txBody>
      </p:sp>
      <p:pic>
        <p:nvPicPr>
          <p:cNvPr id="9245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73238"/>
            <a:ext cx="4608512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-635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Объект 13"/>
          <p:cNvSpPr txBox="1">
            <a:spLocks/>
          </p:cNvSpPr>
          <p:nvPr/>
        </p:nvSpPr>
        <p:spPr bwMode="auto">
          <a:xfrm>
            <a:off x="3419475" y="2060575"/>
            <a:ext cx="2592388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altLang="ru-RU" sz="1000"/>
          </a:p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altLang="ru-RU" sz="900"/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7127875" y="6418263"/>
            <a:ext cx="2016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www.atomtex.com</a:t>
            </a:r>
            <a:endParaRPr lang="ru-RU" sz="1600" b="1" i="1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10245" name="Заголовок 5"/>
          <p:cNvSpPr>
            <a:spLocks noGrp="1"/>
          </p:cNvSpPr>
          <p:nvPr>
            <p:ph type="title"/>
          </p:nvPr>
        </p:nvSpPr>
        <p:spPr>
          <a:xfrm>
            <a:off x="179388" y="765175"/>
            <a:ext cx="8856662" cy="719138"/>
          </a:xfrm>
        </p:spPr>
        <p:txBody>
          <a:bodyPr/>
          <a:lstStyle/>
          <a:p>
            <a:pPr eaLnBrk="1" hangingPunct="1"/>
            <a:r>
              <a:rPr lang="ru-RU" altLang="ru-RU" sz="2400" b="1" dirty="0" smtClean="0"/>
              <a:t>Характеристики серии качеств </a:t>
            </a:r>
            <a:r>
              <a:rPr lang="en-US" altLang="ru-RU" sz="2400" b="1" dirty="0" smtClean="0"/>
              <a:t>AT-XL</a:t>
            </a:r>
            <a:endParaRPr lang="ru-RU" altLang="ru-RU" sz="2400" b="1" dirty="0" smtClean="0"/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sz="half" idx="1"/>
          </p:nvPr>
        </p:nvGraphicFramePr>
        <p:xfrm>
          <a:off x="323850" y="1557338"/>
          <a:ext cx="8424865" cy="43926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25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412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4129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6681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6681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4129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20258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56217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6605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7810" algn="l"/>
                        </a:tabLst>
                      </a:pPr>
                      <a:r>
                        <a:rPr lang="ru-RU" sz="1600" dirty="0" smtClean="0">
                          <a:effectLst/>
                        </a:rPr>
                        <a:t>Качество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7810" algn="l"/>
                        </a:tabLs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излучения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4" marR="68579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7810" algn="l"/>
                        </a:tabLst>
                      </a:pPr>
                      <a:r>
                        <a:rPr lang="ru-RU" sz="1600" dirty="0" smtClean="0">
                          <a:effectLst/>
                        </a:rPr>
                        <a:t>Е,</a:t>
                      </a:r>
                      <a:r>
                        <a:rPr lang="ru-RU" sz="1600" baseline="0" dirty="0" smtClean="0">
                          <a:effectLst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7810" algn="l"/>
                        </a:tabLst>
                      </a:pPr>
                      <a:r>
                        <a:rPr lang="ru-RU" sz="1600" dirty="0" smtClean="0">
                          <a:effectLst/>
                        </a:rPr>
                        <a:t>кэВ 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4" marR="68579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7810" algn="l"/>
                        </a:tabLst>
                      </a:pPr>
                      <a:r>
                        <a:rPr lang="ru-RU" sz="1600" dirty="0">
                          <a:effectLst/>
                        </a:rPr>
                        <a:t>Фильтрация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ru-RU" sz="1600" dirty="0">
                          <a:effectLst/>
                        </a:rPr>
                        <a:t>мм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4" marR="6857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7810" algn="l"/>
                        </a:tabLst>
                      </a:pPr>
                      <a:r>
                        <a:rPr lang="ru-RU" sz="1600">
                          <a:effectLst/>
                        </a:rPr>
                        <a:t>СПО, мм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4" marR="68579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7810" algn="l"/>
                        </a:tabLst>
                      </a:pPr>
                      <a:r>
                        <a:rPr lang="ru-RU" sz="1600" dirty="0" smtClean="0">
                          <a:effectLst/>
                        </a:rPr>
                        <a:t>Энергетическое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7810" algn="l"/>
                        </a:tabLst>
                      </a:pPr>
                      <a:r>
                        <a:rPr lang="ru-RU" sz="1600" dirty="0" smtClean="0">
                          <a:effectLst/>
                        </a:rPr>
                        <a:t>разрешение</a:t>
                      </a:r>
                      <a:r>
                        <a:rPr lang="en-US" sz="1600" dirty="0">
                          <a:effectLst/>
                        </a:rPr>
                        <a:t>, %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4" marR="68579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60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7810" algn="l"/>
                        </a:tabLst>
                      </a:pPr>
                      <a:r>
                        <a:rPr lang="en-US" sz="1600">
                          <a:effectLst/>
                        </a:rPr>
                        <a:t>Al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4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7810" algn="l"/>
                        </a:tabLst>
                      </a:pPr>
                      <a:r>
                        <a:rPr lang="en-US" sz="1600">
                          <a:effectLst/>
                        </a:rPr>
                        <a:t>Cu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4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7810" algn="l"/>
                        </a:tabLst>
                      </a:pPr>
                      <a:r>
                        <a:rPr lang="en-US" sz="1600">
                          <a:effectLst/>
                        </a:rPr>
                        <a:t>Sn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4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7810" algn="l"/>
                        </a:tabLst>
                      </a:pPr>
                      <a:r>
                        <a:rPr lang="en-US" sz="1600">
                          <a:effectLst/>
                        </a:rPr>
                        <a:t>Pb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4" marR="68579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60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7810" algn="l"/>
                        </a:tabLst>
                      </a:pPr>
                      <a:r>
                        <a:rPr lang="en-US" sz="1600" dirty="0">
                          <a:effectLst/>
                        </a:rPr>
                        <a:t>AT-XL15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4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7810" algn="l"/>
                        </a:tabLst>
                      </a:pPr>
                      <a:r>
                        <a:rPr lang="ru-RU" sz="1600" dirty="0">
                          <a:effectLst/>
                        </a:rPr>
                        <a:t>15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4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7810" algn="l"/>
                        </a:tabLst>
                      </a:pPr>
                      <a:r>
                        <a:rPr lang="ru-RU" sz="1600" dirty="0">
                          <a:effectLst/>
                        </a:rPr>
                        <a:t>2,184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4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7810" algn="l"/>
                        </a:tabLst>
                      </a:pPr>
                      <a:r>
                        <a:rPr lang="ru-RU" sz="1600">
                          <a:effectLst/>
                        </a:rPr>
                        <a:t>0,048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4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7810" algn="l"/>
                        </a:tabLs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4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7810" algn="l"/>
                        </a:tabLst>
                      </a:pPr>
                      <a:r>
                        <a:rPr lang="en-US" sz="16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4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7810" algn="l"/>
                        </a:tabLst>
                      </a:pPr>
                      <a:r>
                        <a:rPr lang="ru-RU" sz="1600">
                          <a:effectLst/>
                        </a:rPr>
                        <a:t>0,33 </a:t>
                      </a:r>
                      <a:r>
                        <a:rPr lang="en-US" sz="1600">
                          <a:effectLst/>
                        </a:rPr>
                        <a:t>Al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4" marR="68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7810" algn="l"/>
                        </a:tabLst>
                      </a:pPr>
                      <a:r>
                        <a:rPr lang="ru-RU" sz="1600">
                          <a:effectLst/>
                        </a:rPr>
                        <a:t>23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4" marR="68579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60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7810" algn="l"/>
                        </a:tabLst>
                      </a:pPr>
                      <a:r>
                        <a:rPr lang="en-US" sz="1600">
                          <a:effectLst/>
                        </a:rPr>
                        <a:t>AT-XL</a:t>
                      </a:r>
                      <a:r>
                        <a:rPr lang="ru-RU" sz="1600">
                          <a:effectLst/>
                        </a:rPr>
                        <a:t>2</a:t>
                      </a:r>
                      <a:r>
                        <a:rPr lang="en-US" sz="16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4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7810" algn="l"/>
                        </a:tabLst>
                      </a:pPr>
                      <a:r>
                        <a:rPr lang="ru-RU" sz="1600">
                          <a:effectLst/>
                        </a:rPr>
                        <a:t>21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4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7810" algn="l"/>
                        </a:tabLst>
                      </a:pPr>
                      <a:r>
                        <a:rPr lang="ru-RU" sz="1600">
                          <a:effectLst/>
                        </a:rPr>
                        <a:t>2,184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4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7810" algn="l"/>
                        </a:tabLst>
                      </a:pPr>
                      <a:r>
                        <a:rPr lang="ru-RU" sz="1600">
                          <a:effectLst/>
                        </a:rPr>
                        <a:t>0,256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4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7810" algn="l"/>
                        </a:tabLs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4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7810" algn="l"/>
                        </a:tabLst>
                      </a:pPr>
                      <a:r>
                        <a:rPr lang="en-US" sz="16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4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7810" algn="l"/>
                        </a:tabLst>
                      </a:pPr>
                      <a:r>
                        <a:rPr lang="ru-RU" sz="1600">
                          <a:effectLst/>
                        </a:rPr>
                        <a:t>0,86</a:t>
                      </a:r>
                      <a:r>
                        <a:rPr lang="en-US" sz="1600">
                          <a:effectLst/>
                        </a:rPr>
                        <a:t> Al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4" marR="68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7810" algn="l"/>
                        </a:tabLst>
                      </a:pPr>
                      <a:r>
                        <a:rPr lang="ru-RU" sz="1600">
                          <a:effectLst/>
                        </a:rPr>
                        <a:t>23,8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4" marR="68579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60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7810" algn="l"/>
                        </a:tabLst>
                      </a:pPr>
                      <a:r>
                        <a:rPr lang="en-US" sz="1600">
                          <a:effectLst/>
                        </a:rPr>
                        <a:t>AT-XL</a:t>
                      </a:r>
                      <a:r>
                        <a:rPr lang="ru-RU" sz="1600">
                          <a:effectLst/>
                        </a:rPr>
                        <a:t>30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4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7810" algn="l"/>
                        </a:tabLst>
                      </a:pPr>
                      <a:r>
                        <a:rPr lang="ru-RU" sz="1600">
                          <a:effectLst/>
                        </a:rPr>
                        <a:t>29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4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7810" algn="l"/>
                        </a:tabLst>
                      </a:pPr>
                      <a:r>
                        <a:rPr lang="ru-RU" sz="1600">
                          <a:effectLst/>
                        </a:rPr>
                        <a:t>2,184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4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7810" algn="l"/>
                        </a:tabLst>
                      </a:pPr>
                      <a:r>
                        <a:rPr lang="ru-RU" sz="1600">
                          <a:effectLst/>
                        </a:rPr>
                        <a:t>0,759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4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7810" algn="l"/>
                        </a:tabLs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4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7810" algn="l"/>
                        </a:tabLst>
                      </a:pPr>
                      <a:r>
                        <a:rPr lang="en-US" sz="16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4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7810" algn="l"/>
                        </a:tabLst>
                      </a:pPr>
                      <a:r>
                        <a:rPr lang="ru-RU" sz="1600">
                          <a:effectLst/>
                        </a:rPr>
                        <a:t>2,1</a:t>
                      </a:r>
                      <a:r>
                        <a:rPr lang="en-US" sz="1600">
                          <a:effectLst/>
                        </a:rPr>
                        <a:t> Al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4" marR="68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7810" algn="l"/>
                        </a:tabLst>
                      </a:pPr>
                      <a:r>
                        <a:rPr lang="ru-RU" sz="1600">
                          <a:effectLst/>
                        </a:rPr>
                        <a:t>20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4" marR="68579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60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7810" algn="l"/>
                        </a:tabLst>
                      </a:pPr>
                      <a:r>
                        <a:rPr lang="en-US" sz="1600">
                          <a:effectLst/>
                        </a:rPr>
                        <a:t>AT-XL</a:t>
                      </a:r>
                      <a:r>
                        <a:rPr lang="ru-RU" sz="1600">
                          <a:effectLst/>
                        </a:rPr>
                        <a:t>4</a:t>
                      </a:r>
                      <a:r>
                        <a:rPr lang="en-US" sz="16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4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7810" algn="l"/>
                        </a:tabLst>
                      </a:pPr>
                      <a:r>
                        <a:rPr lang="ru-RU" sz="1600">
                          <a:effectLst/>
                        </a:rPr>
                        <a:t>39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4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7810" algn="l"/>
                        </a:tabLst>
                      </a:pPr>
                      <a:r>
                        <a:rPr lang="ru-RU" sz="1600">
                          <a:effectLst/>
                        </a:rPr>
                        <a:t>5,972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4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7810" algn="l"/>
                        </a:tabLst>
                      </a:pPr>
                      <a:r>
                        <a:rPr lang="ru-RU" sz="1600">
                          <a:effectLst/>
                        </a:rPr>
                        <a:t>1,512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4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7810" algn="l"/>
                        </a:tabLs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4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7810" algn="l"/>
                        </a:tabLst>
                      </a:pPr>
                      <a:r>
                        <a:rPr lang="en-US" sz="16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4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7810" algn="l"/>
                        </a:tabLst>
                      </a:pPr>
                      <a:r>
                        <a:rPr lang="ru-RU" sz="1600">
                          <a:effectLst/>
                        </a:rPr>
                        <a:t>4,25</a:t>
                      </a:r>
                      <a:r>
                        <a:rPr lang="en-US" sz="1600">
                          <a:effectLst/>
                        </a:rPr>
                        <a:t> Al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4" marR="68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7810" algn="l"/>
                        </a:tabLst>
                      </a:pPr>
                      <a:r>
                        <a:rPr lang="ru-RU" sz="1600">
                          <a:effectLst/>
                        </a:rPr>
                        <a:t>17,1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4" marR="68579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60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7810" algn="l"/>
                        </a:tabLst>
                      </a:pPr>
                      <a:r>
                        <a:rPr lang="en-US" sz="1600">
                          <a:effectLst/>
                        </a:rPr>
                        <a:t>AT-XL</a:t>
                      </a:r>
                      <a:r>
                        <a:rPr lang="ru-RU" sz="1600">
                          <a:effectLst/>
                        </a:rPr>
                        <a:t>55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4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7810" algn="l"/>
                        </a:tabLst>
                      </a:pPr>
                      <a:r>
                        <a:rPr lang="ru-RU" sz="1600">
                          <a:effectLst/>
                        </a:rPr>
                        <a:t>54,5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4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7810" algn="l"/>
                        </a:tabLst>
                      </a:pPr>
                      <a:r>
                        <a:rPr lang="ru-RU" sz="1600" dirty="0">
                          <a:effectLst/>
                        </a:rPr>
                        <a:t>2,184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4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7810" algn="l"/>
                        </a:tabLst>
                      </a:pPr>
                      <a:r>
                        <a:rPr lang="ru-RU" sz="1600" dirty="0" smtClean="0">
                          <a:effectLst/>
                        </a:rPr>
                        <a:t>4,47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4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7810" algn="l"/>
                        </a:tabLs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4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7810" algn="l"/>
                        </a:tabLst>
                      </a:pPr>
                      <a:r>
                        <a:rPr lang="en-US" sz="16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4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7810" algn="l"/>
                        </a:tabLst>
                      </a:pPr>
                      <a:r>
                        <a:rPr lang="en-US" sz="1600">
                          <a:effectLst/>
                        </a:rPr>
                        <a:t>0,38 Cu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4" marR="68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7810" algn="l"/>
                        </a:tabLst>
                      </a:pPr>
                      <a:r>
                        <a:rPr lang="ru-RU" sz="1600">
                          <a:effectLst/>
                        </a:rPr>
                        <a:t>15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4" marR="68579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660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7810" algn="l"/>
                        </a:tabLst>
                      </a:pPr>
                      <a:r>
                        <a:rPr lang="en-US" sz="1600">
                          <a:effectLst/>
                        </a:rPr>
                        <a:t>AT-XL</a:t>
                      </a:r>
                      <a:r>
                        <a:rPr lang="ru-RU" sz="1600">
                          <a:effectLst/>
                        </a:rPr>
                        <a:t>70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4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7810" algn="l"/>
                        </a:tabLst>
                      </a:pPr>
                      <a:r>
                        <a:rPr lang="ru-RU" sz="1600">
                          <a:effectLst/>
                        </a:rPr>
                        <a:t>69,7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4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7810" algn="l"/>
                        </a:tabLst>
                      </a:pPr>
                      <a:r>
                        <a:rPr lang="ru-RU" sz="1600" dirty="0" smtClean="0">
                          <a:effectLst/>
                        </a:rPr>
                        <a:t>3,67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4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7810" algn="l"/>
                        </a:tabLst>
                      </a:pPr>
                      <a:r>
                        <a:rPr lang="ru-RU" sz="1600" dirty="0">
                          <a:effectLst/>
                        </a:rPr>
                        <a:t>8,988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4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7810" algn="l"/>
                        </a:tabLst>
                      </a:pPr>
                      <a:r>
                        <a:rPr lang="ru-RU" sz="16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4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7810" algn="l"/>
                        </a:tabLst>
                      </a:pPr>
                      <a:r>
                        <a:rPr lang="en-US" sz="16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4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7810" algn="l"/>
                        </a:tabLst>
                      </a:pPr>
                      <a:r>
                        <a:rPr lang="en-US" sz="1600">
                          <a:effectLst/>
                        </a:rPr>
                        <a:t>0,72 Cu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4" marR="68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7810" algn="l"/>
                        </a:tabLst>
                      </a:pPr>
                      <a:r>
                        <a:rPr lang="ru-RU" sz="1600">
                          <a:effectLst/>
                        </a:rPr>
                        <a:t>16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4" marR="68579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660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7810" algn="l"/>
                        </a:tabLst>
                      </a:pPr>
                      <a:r>
                        <a:rPr lang="en-US" sz="1600">
                          <a:effectLst/>
                        </a:rPr>
                        <a:t>AT-XL</a:t>
                      </a:r>
                      <a:r>
                        <a:rPr lang="ru-RU" sz="1600">
                          <a:effectLst/>
                        </a:rPr>
                        <a:t>1</a:t>
                      </a:r>
                      <a:r>
                        <a:rPr lang="en-US" sz="1600">
                          <a:effectLst/>
                        </a:rPr>
                        <a:t>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4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7810" algn="l"/>
                        </a:tabLst>
                      </a:pPr>
                      <a:r>
                        <a:rPr lang="ru-RU" sz="1600">
                          <a:effectLst/>
                        </a:rPr>
                        <a:t>99,8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4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7810" algn="l"/>
                        </a:tabLst>
                      </a:pPr>
                      <a:r>
                        <a:rPr lang="ru-RU" sz="1600">
                          <a:effectLst/>
                        </a:rPr>
                        <a:t>4,991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4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7810" algn="l"/>
                        </a:tabLst>
                      </a:pPr>
                      <a:r>
                        <a:rPr lang="ru-RU" sz="1600">
                          <a:effectLst/>
                        </a:rPr>
                        <a:t>18,006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4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7810" algn="l"/>
                        </a:tabLst>
                      </a:pPr>
                      <a:r>
                        <a:rPr lang="ru-RU" sz="1600">
                          <a:effectLst/>
                        </a:rPr>
                        <a:t>1,031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4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7810" algn="l"/>
                        </a:tabLst>
                      </a:pPr>
                      <a:r>
                        <a:rPr lang="en-US" sz="16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4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7810" algn="l"/>
                        </a:tabLst>
                      </a:pPr>
                      <a:r>
                        <a:rPr lang="en-US" sz="1600">
                          <a:effectLst/>
                        </a:rPr>
                        <a:t>1,71 Cu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4" marR="68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7810" algn="l"/>
                        </a:tabLst>
                      </a:pPr>
                      <a:r>
                        <a:rPr lang="ru-RU" sz="1600">
                          <a:effectLst/>
                        </a:rPr>
                        <a:t>19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4" marR="68579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660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7810" algn="l"/>
                        </a:tabLst>
                      </a:pPr>
                      <a:r>
                        <a:rPr lang="en-US" sz="1600">
                          <a:effectLst/>
                        </a:rPr>
                        <a:t>AT-XL150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4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7810" algn="l"/>
                        </a:tabLst>
                      </a:pPr>
                      <a:r>
                        <a:rPr lang="ru-RU" sz="1600">
                          <a:effectLst/>
                        </a:rPr>
                        <a:t>150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4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7810" algn="l"/>
                        </a:tabLst>
                      </a:pPr>
                      <a:r>
                        <a:rPr lang="ru-RU" sz="1600">
                          <a:effectLst/>
                        </a:rPr>
                        <a:t>4,991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4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7810" algn="l"/>
                        </a:tabLst>
                      </a:pPr>
                      <a:r>
                        <a:rPr lang="ru-RU" sz="1600">
                          <a:effectLst/>
                        </a:rPr>
                        <a:t>20,037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4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7810" algn="l"/>
                        </a:tabLst>
                      </a:pPr>
                      <a:r>
                        <a:rPr lang="ru-RU" sz="1600">
                          <a:effectLst/>
                        </a:rPr>
                        <a:t>13,126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4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7810" algn="l"/>
                        </a:tabLst>
                      </a:pPr>
                      <a:r>
                        <a:rPr lang="en-US" sz="1600">
                          <a:effectLst/>
                        </a:rPr>
                        <a:t>-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4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7810" algn="l"/>
                        </a:tabLst>
                      </a:pPr>
                      <a:r>
                        <a:rPr lang="ru-RU" sz="1600">
                          <a:effectLst/>
                        </a:rPr>
                        <a:t>3,98</a:t>
                      </a:r>
                      <a:r>
                        <a:rPr lang="en-US" sz="1600">
                          <a:effectLst/>
                        </a:rPr>
                        <a:t> Cu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4" marR="68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7810" algn="l"/>
                        </a:tabLst>
                      </a:pPr>
                      <a:r>
                        <a:rPr lang="ru-RU" sz="1600">
                          <a:effectLst/>
                        </a:rPr>
                        <a:t>18,1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4" marR="68579" marT="0" marB="0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660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7810" algn="l"/>
                        </a:tabLst>
                      </a:pPr>
                      <a:r>
                        <a:rPr lang="en-US" sz="1600">
                          <a:effectLst/>
                        </a:rPr>
                        <a:t>AT-XL</a:t>
                      </a:r>
                      <a:r>
                        <a:rPr lang="ru-RU" sz="1600">
                          <a:effectLst/>
                        </a:rPr>
                        <a:t>20</a:t>
                      </a:r>
                      <a:r>
                        <a:rPr lang="en-US" sz="1600">
                          <a:effectLst/>
                        </a:rPr>
                        <a:t>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4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7810" algn="l"/>
                        </a:tabLst>
                      </a:pPr>
                      <a:r>
                        <a:rPr lang="ru-RU" sz="1600">
                          <a:effectLst/>
                        </a:rPr>
                        <a:t>200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4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7810" algn="l"/>
                        </a:tabLst>
                      </a:pPr>
                      <a:r>
                        <a:rPr lang="en-US" sz="1600">
                          <a:effectLst/>
                        </a:rPr>
                        <a:t>21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4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7810" algn="l"/>
                        </a:tabLst>
                      </a:pPr>
                      <a:r>
                        <a:rPr lang="en-US" sz="1600">
                          <a:effectLst/>
                        </a:rPr>
                        <a:t>12,04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4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7810" algn="l"/>
                        </a:tabLst>
                      </a:pPr>
                      <a:r>
                        <a:rPr lang="en-US" sz="1600">
                          <a:effectLst/>
                        </a:rPr>
                        <a:t>13,99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4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7810" algn="l"/>
                        </a:tabLst>
                      </a:pPr>
                      <a:r>
                        <a:rPr lang="en-US" sz="1600">
                          <a:effectLst/>
                        </a:rPr>
                        <a:t>3,065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4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7810" algn="l"/>
                        </a:tabLst>
                      </a:pPr>
                      <a:r>
                        <a:rPr lang="en-US" sz="1600">
                          <a:effectLst/>
                        </a:rPr>
                        <a:t>5,4 Cu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4" marR="68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7810" algn="l"/>
                        </a:tabLst>
                      </a:pPr>
                      <a:r>
                        <a:rPr lang="ru-RU" sz="1600">
                          <a:effectLst/>
                        </a:rPr>
                        <a:t>19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4" marR="68579" marT="0" marB="0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660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7810" algn="l"/>
                        </a:tabLst>
                      </a:pPr>
                      <a:r>
                        <a:rPr lang="en-US" sz="1600">
                          <a:effectLst/>
                        </a:rPr>
                        <a:t>AT-XL</a:t>
                      </a:r>
                      <a:r>
                        <a:rPr lang="ru-RU" sz="1600">
                          <a:effectLst/>
                        </a:rPr>
                        <a:t>2</a:t>
                      </a:r>
                      <a:r>
                        <a:rPr lang="en-US" sz="1600">
                          <a:effectLst/>
                        </a:rPr>
                        <a:t>50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4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7810" algn="l"/>
                        </a:tabLst>
                      </a:pPr>
                      <a:r>
                        <a:rPr lang="ru-RU" sz="1600">
                          <a:effectLst/>
                        </a:rPr>
                        <a:t>250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4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7810" algn="l"/>
                        </a:tabLst>
                      </a:pPr>
                      <a:r>
                        <a:rPr lang="en-US" sz="1600">
                          <a:effectLst/>
                        </a:rPr>
                        <a:t>21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4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7810" algn="l"/>
                        </a:tabLst>
                      </a:pPr>
                      <a:r>
                        <a:rPr lang="en-US" sz="1600" dirty="0">
                          <a:effectLst/>
                        </a:rPr>
                        <a:t>12</a:t>
                      </a:r>
                      <a:r>
                        <a:rPr lang="ru-RU" sz="1600" dirty="0">
                          <a:effectLst/>
                        </a:rPr>
                        <a:t>,04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4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7810" algn="l"/>
                        </a:tabLst>
                      </a:pPr>
                      <a:r>
                        <a:rPr lang="ru-RU" sz="1600">
                          <a:effectLst/>
                        </a:rPr>
                        <a:t>15,164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4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7810" algn="l"/>
                        </a:tabLst>
                      </a:pPr>
                      <a:r>
                        <a:rPr lang="ru-RU" sz="1600">
                          <a:effectLst/>
                        </a:rPr>
                        <a:t>4,99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4" marR="685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7810" algn="l"/>
                        </a:tabLst>
                      </a:pPr>
                      <a:r>
                        <a:rPr lang="en-US" sz="1600">
                          <a:effectLst/>
                        </a:rPr>
                        <a:t>6,24 Cu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4" marR="6857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7810" algn="l"/>
                        </a:tabLst>
                      </a:pPr>
                      <a:r>
                        <a:rPr lang="ru-RU" sz="1600" dirty="0">
                          <a:effectLst/>
                        </a:rPr>
                        <a:t>23,9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404" marR="68579" marT="0" marB="0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0364" name="Rectangle 20"/>
          <p:cNvSpPr>
            <a:spLocks noChangeArrowheads="1"/>
          </p:cNvSpPr>
          <p:nvPr/>
        </p:nvSpPr>
        <p:spPr bwMode="auto">
          <a:xfrm>
            <a:off x="107950" y="6537325"/>
            <a:ext cx="51466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800" i="1">
                <a:solidFill>
                  <a:srgbClr val="002060"/>
                </a:solidFill>
              </a:rPr>
              <a:t>ПРИБОРЫ   И   ТЕХНОЛОГИИ   ДЛЯ   ЯДЕРНЫХ   ИЗМЕРЕНИЙ   И   РАДИАЦИОННОГО   КОНТРОЛЯ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-635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7127875" y="6418263"/>
            <a:ext cx="2016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www.atomtex.com</a:t>
            </a:r>
            <a:endParaRPr lang="ru-RU" sz="1600" b="1" i="1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15364" name="Заголовок 5"/>
          <p:cNvSpPr>
            <a:spLocks noGrp="1"/>
          </p:cNvSpPr>
          <p:nvPr>
            <p:ph type="title"/>
          </p:nvPr>
        </p:nvSpPr>
        <p:spPr>
          <a:xfrm>
            <a:off x="179388" y="909638"/>
            <a:ext cx="8856662" cy="719137"/>
          </a:xfrm>
        </p:spPr>
        <p:txBody>
          <a:bodyPr/>
          <a:lstStyle/>
          <a:p>
            <a:pPr eaLnBrk="1" hangingPunct="1"/>
            <a:r>
              <a:rPr lang="ru-RU" altLang="ru-RU" sz="2000" b="1" dirty="0" smtClean="0"/>
              <a:t>Аппаратурные спектры серии качеств </a:t>
            </a:r>
            <a:r>
              <a:rPr lang="en-US" altLang="ru-RU" sz="2000" b="1" dirty="0" smtClean="0"/>
              <a:t>AT-XL </a:t>
            </a:r>
            <a:r>
              <a:rPr lang="ru-RU" altLang="ru-RU" sz="2000" b="1" dirty="0" smtClean="0"/>
              <a:t>измеренные блоками</a:t>
            </a:r>
            <a:r>
              <a:rPr lang="en-US" altLang="ru-RU" sz="2000" b="1" dirty="0" smtClean="0"/>
              <a:t>-</a:t>
            </a:r>
            <a:r>
              <a:rPr lang="ru-RU" altLang="ru-RU" sz="2000" b="1" dirty="0" smtClean="0"/>
              <a:t>компараторами БКМР</a:t>
            </a:r>
            <a:r>
              <a:rPr lang="en-US" altLang="ru-RU" sz="2000" b="1" dirty="0" smtClean="0"/>
              <a:t>-</a:t>
            </a:r>
            <a:r>
              <a:rPr lang="ru-RU" altLang="ru-RU" sz="2000" b="1" dirty="0" smtClean="0"/>
              <a:t>АТ1104 и БКМГ</a:t>
            </a:r>
            <a:r>
              <a:rPr lang="en-US" altLang="ru-RU" sz="2000" b="1" dirty="0" smtClean="0"/>
              <a:t>-</a:t>
            </a:r>
            <a:r>
              <a:rPr lang="ru-RU" altLang="ru-RU" sz="2000" b="1" dirty="0" smtClean="0"/>
              <a:t>АТ1102</a:t>
            </a:r>
          </a:p>
        </p:txBody>
      </p:sp>
      <p:pic>
        <p:nvPicPr>
          <p:cNvPr id="15365" name="Объект 1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6563" y="1962150"/>
            <a:ext cx="8280400" cy="4084638"/>
          </a:xfrm>
        </p:spPr>
      </p:pic>
      <p:sp>
        <p:nvSpPr>
          <p:cNvPr id="15366" name="Rectangle 20"/>
          <p:cNvSpPr>
            <a:spLocks noChangeArrowheads="1"/>
          </p:cNvSpPr>
          <p:nvPr/>
        </p:nvSpPr>
        <p:spPr bwMode="auto">
          <a:xfrm>
            <a:off x="107950" y="6537325"/>
            <a:ext cx="51466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800" i="1">
                <a:solidFill>
                  <a:srgbClr val="002060"/>
                </a:solidFill>
              </a:rPr>
              <a:t>ПРИБОРЫ   И   ТЕХНОЛОГИИ   ДЛЯ   ЯДЕРНЫХ   ИЗМЕРЕНИЙ   И   РАДИАЦИОННОГО   КОНТРОЛЯ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-635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7127875" y="6418263"/>
            <a:ext cx="2016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www.atomtex.com</a:t>
            </a:r>
            <a:endParaRPr lang="ru-RU" sz="1600" b="1" i="1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10245" name="Заголовок 5"/>
          <p:cNvSpPr>
            <a:spLocks noGrp="1"/>
          </p:cNvSpPr>
          <p:nvPr>
            <p:ph type="title"/>
          </p:nvPr>
        </p:nvSpPr>
        <p:spPr>
          <a:xfrm>
            <a:off x="157116" y="1397072"/>
            <a:ext cx="8856662" cy="719138"/>
          </a:xfrm>
        </p:spPr>
        <p:txBody>
          <a:bodyPr/>
          <a:lstStyle/>
          <a:p>
            <a:pPr eaLnBrk="1" hangingPunct="1"/>
            <a:r>
              <a:rPr lang="en-US" sz="2400" b="1" dirty="0"/>
              <a:t>10 </a:t>
            </a:r>
            <a:r>
              <a:rPr lang="ru-RU" sz="2400" b="1" dirty="0" smtClean="0"/>
              <a:t>литровая ионизационная камера</a:t>
            </a:r>
            <a:br>
              <a:rPr lang="ru-RU" sz="2400" b="1" dirty="0" smtClean="0"/>
            </a:br>
            <a:r>
              <a:rPr lang="en-US" sz="2400" b="1" dirty="0" smtClean="0"/>
              <a:t> </a:t>
            </a:r>
            <a:r>
              <a:rPr lang="en-US" sz="2400" b="1" dirty="0"/>
              <a:t>Type </a:t>
            </a:r>
            <a:r>
              <a:rPr lang="en-US" sz="2400" b="1" dirty="0" smtClean="0"/>
              <a:t>32003</a:t>
            </a:r>
            <a:r>
              <a:rPr lang="ru-RU" sz="2400" b="1" dirty="0" smtClean="0"/>
              <a:t> РТ</a:t>
            </a:r>
            <a:r>
              <a:rPr lang="en-US" sz="2400" b="1" dirty="0" smtClean="0"/>
              <a:t>W</a:t>
            </a:r>
            <a:endParaRPr lang="ru-RU" altLang="ru-RU" sz="2400" b="1" dirty="0" smtClean="0"/>
          </a:p>
        </p:txBody>
      </p:sp>
      <p:sp>
        <p:nvSpPr>
          <p:cNvPr id="10364" name="Rectangle 20"/>
          <p:cNvSpPr>
            <a:spLocks noChangeArrowheads="1"/>
          </p:cNvSpPr>
          <p:nvPr/>
        </p:nvSpPr>
        <p:spPr bwMode="auto">
          <a:xfrm>
            <a:off x="107950" y="6537325"/>
            <a:ext cx="51466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800" i="1">
                <a:solidFill>
                  <a:srgbClr val="002060"/>
                </a:solidFill>
              </a:rPr>
              <a:t>ПРИБОРЫ   И   ТЕХНОЛОГИИ   ДЛЯ   ЯДЕРНЫХ   ИЗМЕРЕНИЙ   И   РАДИАЦИОННОГО   КОНТРОЛЯ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23" y="2655181"/>
            <a:ext cx="3156177" cy="2138801"/>
          </a:xfrm>
        </p:spPr>
      </p:pic>
      <p:sp>
        <p:nvSpPr>
          <p:cNvPr id="5" name="Прямоугольник 4"/>
          <p:cNvSpPr/>
          <p:nvPr/>
        </p:nvSpPr>
        <p:spPr>
          <a:xfrm>
            <a:off x="4585447" y="270892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Основные характеристики:</a:t>
            </a:r>
          </a:p>
          <a:p>
            <a:endParaRPr lang="ru-RU" dirty="0" smtClean="0"/>
          </a:p>
          <a:p>
            <a:r>
              <a:rPr lang="ru-RU" dirty="0" smtClean="0"/>
              <a:t>Чувствительность:</a:t>
            </a:r>
            <a:r>
              <a:rPr lang="en-US" dirty="0" smtClean="0"/>
              <a:t> </a:t>
            </a:r>
            <a:r>
              <a:rPr lang="en-US" dirty="0"/>
              <a:t>330 </a:t>
            </a:r>
            <a:r>
              <a:rPr lang="en-US" dirty="0" smtClean="0"/>
              <a:t>µ</a:t>
            </a:r>
            <a:r>
              <a:rPr lang="ru-RU" dirty="0" smtClean="0"/>
              <a:t>Кл</a:t>
            </a:r>
            <a:r>
              <a:rPr lang="en-US" dirty="0" smtClean="0"/>
              <a:t>/</a:t>
            </a:r>
            <a:r>
              <a:rPr lang="ru-RU" dirty="0" smtClean="0"/>
              <a:t>Гр</a:t>
            </a:r>
            <a:r>
              <a:rPr lang="en-US" dirty="0" smtClean="0"/>
              <a:t> </a:t>
            </a:r>
            <a:endParaRPr lang="ru-RU" dirty="0" smtClean="0"/>
          </a:p>
          <a:p>
            <a:r>
              <a:rPr lang="ru-RU" dirty="0" smtClean="0"/>
              <a:t>Диапазон энергий: </a:t>
            </a:r>
            <a:r>
              <a:rPr lang="fr-FR" dirty="0" smtClean="0"/>
              <a:t>25 </a:t>
            </a:r>
            <a:r>
              <a:rPr lang="ru-RU" dirty="0" smtClean="0"/>
              <a:t>кэВ</a:t>
            </a:r>
            <a:r>
              <a:rPr lang="fr-FR" dirty="0" smtClean="0"/>
              <a:t> </a:t>
            </a:r>
            <a:r>
              <a:rPr lang="fr-FR" dirty="0"/>
              <a:t>... 50 </a:t>
            </a:r>
            <a:r>
              <a:rPr lang="ru-RU" dirty="0" smtClean="0"/>
              <a:t>МэВ</a:t>
            </a:r>
          </a:p>
          <a:p>
            <a:r>
              <a:rPr lang="ru-RU" dirty="0" smtClean="0"/>
              <a:t>Энергетическая зависимость </a:t>
            </a:r>
          </a:p>
          <a:p>
            <a:r>
              <a:rPr lang="ru-RU" dirty="0" smtClean="0"/>
              <a:t>(40 кэВ – 1,5 МэВ)       : </a:t>
            </a:r>
            <a:r>
              <a:rPr lang="en-US" dirty="0" smtClean="0"/>
              <a:t> </a:t>
            </a:r>
            <a:r>
              <a:rPr lang="en-US" dirty="0"/>
              <a:t>≤ ± 3 % </a:t>
            </a:r>
            <a:endParaRPr lang="ru-RU" dirty="0" smtClean="0"/>
          </a:p>
          <a:p>
            <a:r>
              <a:rPr lang="ru-RU" dirty="0" smtClean="0"/>
              <a:t>Ток утечки:</a:t>
            </a:r>
            <a:r>
              <a:rPr lang="en-US" dirty="0" smtClean="0"/>
              <a:t> </a:t>
            </a:r>
            <a:r>
              <a:rPr lang="en-US" dirty="0"/>
              <a:t>≤ ± 10 </a:t>
            </a:r>
            <a:r>
              <a:rPr lang="ru-RU" dirty="0" smtClean="0"/>
              <a:t>ф</a:t>
            </a:r>
            <a:r>
              <a:rPr lang="en-US" dirty="0" smtClean="0"/>
              <a:t>A</a:t>
            </a:r>
            <a:endParaRPr lang="ru-RU" dirty="0" smtClean="0"/>
          </a:p>
          <a:p>
            <a:r>
              <a:rPr lang="ru-RU" dirty="0" smtClean="0"/>
              <a:t>Внешний диаметр: </a:t>
            </a:r>
            <a:r>
              <a:rPr lang="en-US" dirty="0" smtClean="0"/>
              <a:t>276 </a:t>
            </a:r>
            <a:r>
              <a:rPr lang="ru-RU" dirty="0" smtClean="0"/>
              <a:t>мм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-635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7127875" y="6418263"/>
            <a:ext cx="2016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www.atomtex.com</a:t>
            </a:r>
            <a:endParaRPr lang="ru-RU" sz="1600" b="1" i="1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12292" name="Заголовок 5"/>
          <p:cNvSpPr>
            <a:spLocks noGrp="1"/>
          </p:cNvSpPr>
          <p:nvPr>
            <p:ph type="title"/>
          </p:nvPr>
        </p:nvSpPr>
        <p:spPr>
          <a:xfrm>
            <a:off x="287338" y="908050"/>
            <a:ext cx="8856662" cy="935038"/>
          </a:xfrm>
        </p:spPr>
        <p:txBody>
          <a:bodyPr/>
          <a:lstStyle/>
          <a:p>
            <a:pPr eaLnBrk="1" hangingPunct="1"/>
            <a:r>
              <a:rPr lang="ru-RU" altLang="ru-RU" sz="2400" b="1" dirty="0" smtClean="0"/>
              <a:t>Значения калибровочных коэффициентов для ионизационной камеры </a:t>
            </a:r>
            <a:r>
              <a:rPr lang="en-US" altLang="ru-RU" sz="2400" b="1" dirty="0" smtClean="0"/>
              <a:t>TM32003</a:t>
            </a:r>
            <a:endParaRPr lang="ru-RU" altLang="ru-RU" sz="2400" b="1" dirty="0" smtClean="0"/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97137618"/>
              </p:ext>
            </p:extLst>
          </p:nvPr>
        </p:nvGraphicFramePr>
        <p:xfrm>
          <a:off x="755650" y="3038043"/>
          <a:ext cx="7702549" cy="30241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258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92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28431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880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7810" algn="l"/>
                        </a:tabLst>
                      </a:pPr>
                      <a:r>
                        <a:rPr lang="ru-RU" sz="1800" dirty="0">
                          <a:effectLst/>
                        </a:rPr>
                        <a:t>Качество излучения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7810" algn="l"/>
                        </a:tabLst>
                      </a:pPr>
                      <a:r>
                        <a:rPr lang="ru-RU" sz="1800" dirty="0">
                          <a:effectLst/>
                        </a:rPr>
                        <a:t>Эффективная энергия, кэВ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7810" algn="l"/>
                        </a:tabLst>
                      </a:pPr>
                      <a:r>
                        <a:rPr lang="ru-RU" sz="1800">
                          <a:effectLst/>
                        </a:rPr>
                        <a:t>Калибровочный коэффициент</a:t>
                      </a:r>
                      <a:r>
                        <a:rPr lang="en-US" sz="1800">
                          <a:effectLst/>
                        </a:rPr>
                        <a:t>, </a:t>
                      </a:r>
                      <a:r>
                        <a:rPr lang="ru-RU" sz="1800">
                          <a:effectLst/>
                        </a:rPr>
                        <a:t>Гр</a:t>
                      </a:r>
                      <a:r>
                        <a:rPr lang="en-US" sz="1800">
                          <a:effectLst/>
                        </a:rPr>
                        <a:t>/</a:t>
                      </a:r>
                      <a:r>
                        <a:rPr lang="ru-RU" sz="1800">
                          <a:effectLst/>
                        </a:rPr>
                        <a:t>Кл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93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7810" algn="l"/>
                        </a:tabLst>
                      </a:pPr>
                      <a:r>
                        <a:rPr lang="en-US" sz="1800" dirty="0">
                          <a:effectLst/>
                        </a:rPr>
                        <a:t>AT-XL5</a:t>
                      </a:r>
                      <a:r>
                        <a:rPr lang="ru-RU" sz="1800" dirty="0">
                          <a:effectLst/>
                        </a:rPr>
                        <a:t>5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7810" algn="l"/>
                        </a:tabLst>
                      </a:pPr>
                      <a:r>
                        <a:rPr lang="en-US" sz="1800" dirty="0">
                          <a:effectLst/>
                        </a:rPr>
                        <a:t>54</a:t>
                      </a:r>
                      <a:r>
                        <a:rPr lang="ru-RU" sz="1800" dirty="0">
                          <a:effectLst/>
                        </a:rPr>
                        <a:t>,5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7810" algn="l"/>
                        </a:tabLst>
                      </a:pPr>
                      <a:r>
                        <a:rPr lang="ru-RU" sz="1800">
                          <a:effectLst/>
                        </a:rPr>
                        <a:t>3,074·10</a:t>
                      </a:r>
                      <a:r>
                        <a:rPr lang="ru-RU" sz="1800" baseline="30000">
                          <a:effectLst/>
                        </a:rPr>
                        <a:t>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93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7810" algn="l"/>
                        </a:tabLst>
                      </a:pPr>
                      <a:r>
                        <a:rPr lang="en-US" sz="1800" dirty="0">
                          <a:effectLst/>
                        </a:rPr>
                        <a:t>AT-XL70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7810" algn="l"/>
                        </a:tabLst>
                      </a:pPr>
                      <a:r>
                        <a:rPr lang="ru-RU" sz="1800">
                          <a:effectLst/>
                        </a:rPr>
                        <a:t>69,7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7810" algn="l"/>
                        </a:tabLst>
                      </a:pPr>
                      <a:r>
                        <a:rPr lang="ru-RU" sz="1800">
                          <a:effectLst/>
                        </a:rPr>
                        <a:t>3,095·10</a:t>
                      </a:r>
                      <a:r>
                        <a:rPr lang="ru-RU" sz="1800" baseline="30000">
                          <a:effectLst/>
                        </a:rPr>
                        <a:t>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93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7810" algn="l"/>
                        </a:tabLst>
                      </a:pPr>
                      <a:r>
                        <a:rPr lang="en-US" sz="1800" dirty="0">
                          <a:effectLst/>
                        </a:rPr>
                        <a:t>AT-XL100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7810" algn="l"/>
                        </a:tabLst>
                      </a:pPr>
                      <a:r>
                        <a:rPr lang="ru-RU" sz="1800">
                          <a:effectLst/>
                        </a:rPr>
                        <a:t>99,8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7810" algn="l"/>
                        </a:tabLst>
                      </a:pPr>
                      <a:r>
                        <a:rPr lang="ru-RU" sz="1800">
                          <a:effectLst/>
                        </a:rPr>
                        <a:t>3,113·10</a:t>
                      </a:r>
                      <a:r>
                        <a:rPr lang="ru-RU" sz="1800" baseline="30000">
                          <a:effectLst/>
                        </a:rPr>
                        <a:t>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93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7810" algn="l"/>
                        </a:tabLst>
                      </a:pPr>
                      <a:r>
                        <a:rPr lang="en-US" sz="1800" dirty="0">
                          <a:effectLst/>
                        </a:rPr>
                        <a:t>AT-XL150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7810" algn="l"/>
                        </a:tabLst>
                      </a:pPr>
                      <a:r>
                        <a:rPr lang="ru-RU" sz="1800">
                          <a:effectLst/>
                        </a:rPr>
                        <a:t>150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7810" algn="l"/>
                        </a:tabLst>
                      </a:pPr>
                      <a:r>
                        <a:rPr lang="ru-RU" sz="1800">
                          <a:effectLst/>
                        </a:rPr>
                        <a:t>3,122·10</a:t>
                      </a:r>
                      <a:r>
                        <a:rPr lang="ru-RU" sz="1800" baseline="30000">
                          <a:effectLst/>
                        </a:rPr>
                        <a:t>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93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7810" algn="l"/>
                        </a:tabLst>
                      </a:pPr>
                      <a:r>
                        <a:rPr lang="en-US" sz="1800" dirty="0">
                          <a:effectLst/>
                        </a:rPr>
                        <a:t>AT-XL200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7810" algn="l"/>
                        </a:tabLst>
                      </a:pPr>
                      <a:r>
                        <a:rPr lang="ru-RU" sz="1800">
                          <a:effectLst/>
                        </a:rPr>
                        <a:t>200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7810" algn="l"/>
                        </a:tabLst>
                      </a:pPr>
                      <a:r>
                        <a:rPr lang="ru-RU" sz="1800">
                          <a:effectLst/>
                        </a:rPr>
                        <a:t>3</a:t>
                      </a:r>
                      <a:r>
                        <a:rPr lang="en-US" sz="1800">
                          <a:effectLst/>
                        </a:rPr>
                        <a:t>,</a:t>
                      </a:r>
                      <a:r>
                        <a:rPr lang="ru-RU" sz="1800">
                          <a:effectLst/>
                        </a:rPr>
                        <a:t>141·10</a:t>
                      </a:r>
                      <a:r>
                        <a:rPr lang="ru-RU" sz="1800" baseline="30000">
                          <a:effectLst/>
                        </a:rPr>
                        <a:t>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893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7810" algn="l"/>
                        </a:tabLst>
                      </a:pPr>
                      <a:r>
                        <a:rPr lang="en-US" sz="1800" dirty="0">
                          <a:effectLst/>
                        </a:rPr>
                        <a:t>AT-XL250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7810" algn="l"/>
                        </a:tabLst>
                      </a:pPr>
                      <a:r>
                        <a:rPr lang="ru-RU" sz="1800" dirty="0">
                          <a:effectLst/>
                        </a:rPr>
                        <a:t>250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7810" algn="l"/>
                        </a:tabLst>
                      </a:pPr>
                      <a:r>
                        <a:rPr lang="ru-RU" sz="1800" dirty="0">
                          <a:effectLst/>
                        </a:rPr>
                        <a:t>3,162·10</a:t>
                      </a:r>
                      <a:r>
                        <a:rPr lang="ru-RU" sz="1800" baseline="30000" dirty="0">
                          <a:effectLst/>
                        </a:rPr>
                        <a:t>3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327" name="Rectangle 20"/>
          <p:cNvSpPr>
            <a:spLocks noChangeArrowheads="1"/>
          </p:cNvSpPr>
          <p:nvPr/>
        </p:nvSpPr>
        <p:spPr bwMode="auto">
          <a:xfrm>
            <a:off x="107950" y="6537325"/>
            <a:ext cx="51466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800" i="1">
                <a:solidFill>
                  <a:srgbClr val="002060"/>
                </a:solidFill>
              </a:rPr>
              <a:t>ПРИБОРЫ   И   ТЕХНОЛОГИИ   ДЛЯ   ЯДЕРНЫХ   ИЗМЕРЕНИЙ   И   РАДИАЦИОННОГО   КОНТРОЛЯ</a:t>
            </a:r>
          </a:p>
        </p:txBody>
      </p:sp>
      <p:sp>
        <p:nvSpPr>
          <p:cNvPr id="7" name="Прямоугольник 11"/>
          <p:cNvSpPr>
            <a:spLocks noChangeArrowheads="1"/>
          </p:cNvSpPr>
          <p:nvPr/>
        </p:nvSpPr>
        <p:spPr bwMode="auto">
          <a:xfrm>
            <a:off x="755649" y="1839466"/>
            <a:ext cx="770254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ru-RU" altLang="ru-RU" dirty="0" smtClean="0"/>
              <a:t>Предварительно ионизационная камера ТМ32003 была откалибрована на стандартных качествах рентгеновского излучения описанные в </a:t>
            </a:r>
            <a:r>
              <a:rPr lang="en-US" altLang="ru-RU" dirty="0" smtClean="0"/>
              <a:t>ISO 4037-1-2019 c</a:t>
            </a:r>
            <a:r>
              <a:rPr lang="ru-RU" altLang="ru-RU" dirty="0" smtClean="0"/>
              <a:t> известной мощностью кермы в воздухе в диапазоне энергий от 30 до 263 кэВ.</a:t>
            </a:r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-635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7127875" y="6418263"/>
            <a:ext cx="2016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www.atomtex.com</a:t>
            </a:r>
            <a:endParaRPr lang="ru-RU" sz="1600" b="1" i="1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13316" name="Заголовок 5"/>
          <p:cNvSpPr>
            <a:spLocks noGrp="1"/>
          </p:cNvSpPr>
          <p:nvPr>
            <p:ph type="title"/>
          </p:nvPr>
        </p:nvSpPr>
        <p:spPr>
          <a:xfrm>
            <a:off x="107950" y="823913"/>
            <a:ext cx="8928100" cy="719137"/>
          </a:xfrm>
        </p:spPr>
        <p:txBody>
          <a:bodyPr/>
          <a:lstStyle/>
          <a:p>
            <a:pPr eaLnBrk="1" hangingPunct="1"/>
            <a:r>
              <a:rPr lang="ru-RU" altLang="ru-RU" sz="2000" b="1" dirty="0" smtClean="0"/>
              <a:t>Процедура сравнения показаний блока-компаратора </a:t>
            </a:r>
            <a:br>
              <a:rPr lang="ru-RU" altLang="ru-RU" sz="2000" b="1" dirty="0" smtClean="0"/>
            </a:br>
            <a:r>
              <a:rPr lang="ru-RU" altLang="ru-RU" sz="2000" b="1" dirty="0" smtClean="0"/>
              <a:t>БКМГ-АТ1102 и ионизационной камеры ТМ32003</a:t>
            </a:r>
          </a:p>
        </p:txBody>
      </p:sp>
      <p:sp>
        <p:nvSpPr>
          <p:cNvPr id="13317" name="Rectangle 20"/>
          <p:cNvSpPr>
            <a:spLocks noChangeArrowheads="1"/>
          </p:cNvSpPr>
          <p:nvPr/>
        </p:nvSpPr>
        <p:spPr bwMode="auto">
          <a:xfrm>
            <a:off x="107950" y="6537325"/>
            <a:ext cx="51466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800" i="1">
                <a:solidFill>
                  <a:srgbClr val="002060"/>
                </a:solidFill>
              </a:rPr>
              <a:t>ПРИБОРЫ   И   ТЕХНОЛОГИИ   ДЛЯ   ЯДЕРНЫХ   ИЗМЕРЕНИЙ   И   РАДИАЦИОННОГО   КОНТРОЛЯ</a:t>
            </a:r>
          </a:p>
        </p:txBody>
      </p:sp>
      <p:pic>
        <p:nvPicPr>
          <p:cNvPr id="13318" name="Объект 3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751013"/>
            <a:ext cx="3527425" cy="4705350"/>
          </a:xfrm>
        </p:spPr>
      </p:pic>
      <p:sp>
        <p:nvSpPr>
          <p:cNvPr id="13319" name="Прямоугольник 9"/>
          <p:cNvSpPr>
            <a:spLocks noChangeArrowheads="1"/>
          </p:cNvSpPr>
          <p:nvPr/>
        </p:nvSpPr>
        <p:spPr bwMode="auto">
          <a:xfrm>
            <a:off x="4140200" y="1747838"/>
            <a:ext cx="475297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ru-RU" altLang="ru-RU" sz="2000" dirty="0"/>
              <a:t>Ионизационная камера ТМ32003 и блок-компаратор БКМГ-АТ1102 поочередно помещались в поле излучения и измерялась мощность </a:t>
            </a:r>
            <a:r>
              <a:rPr lang="ru-RU" altLang="ru-RU" sz="2000" dirty="0" smtClean="0"/>
              <a:t>кермы в воздухе</a:t>
            </a:r>
            <a:endParaRPr lang="ru-RU" altLang="ru-RU" sz="2000" dirty="0"/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ru-RU" altLang="ru-RU" sz="2000" dirty="0"/>
              <a:t>Измерения мощности дозы проводились на расстоянии 2,5 м от фокуса рентгеновской трубки</a:t>
            </a:r>
          </a:p>
          <a:p>
            <a:pPr algn="just" eaLnBrk="1" hangingPunct="1">
              <a:buFont typeface="Wingdings" panose="05000000000000000000" pitchFamily="2" charset="2"/>
              <a:buChar char="§"/>
            </a:pPr>
            <a:r>
              <a:rPr lang="ru-RU" altLang="ru-RU" sz="2000" dirty="0"/>
              <a:t>Диаметр равномерного поля излучения на данном расстоянии составляет 300 мм</a:t>
            </a:r>
          </a:p>
          <a:p>
            <a:pPr algn="just" eaLnBrk="1" hangingPunct="1">
              <a:buFont typeface="Wingdings" panose="05000000000000000000" pitchFamily="2" charset="2"/>
              <a:buChar char="§"/>
            </a:pPr>
            <a:endParaRPr lang="ru-RU" alt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-635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7127875" y="6418263"/>
            <a:ext cx="2016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www.atomtex.com</a:t>
            </a:r>
            <a:endParaRPr lang="ru-RU" sz="1600" b="1" i="1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11268" name="Заголовок 5"/>
          <p:cNvSpPr>
            <a:spLocks noGrp="1"/>
          </p:cNvSpPr>
          <p:nvPr>
            <p:ph type="title"/>
          </p:nvPr>
        </p:nvSpPr>
        <p:spPr>
          <a:xfrm>
            <a:off x="107950" y="908050"/>
            <a:ext cx="8939213" cy="719138"/>
          </a:xfrm>
        </p:spPr>
        <p:txBody>
          <a:bodyPr/>
          <a:lstStyle/>
          <a:p>
            <a:pPr eaLnBrk="1" hangingPunct="1"/>
            <a:r>
              <a:rPr lang="ru-RU" altLang="ru-RU" sz="2000" b="1" dirty="0" smtClean="0"/>
              <a:t>Процедура сравнения показаний блока-компаратора БКМГ-АТ1102 и ионизационной камеры ТМ32003</a:t>
            </a:r>
          </a:p>
        </p:txBody>
      </p:sp>
      <p:sp>
        <p:nvSpPr>
          <p:cNvPr id="11269" name="Rectangle 20"/>
          <p:cNvSpPr>
            <a:spLocks noChangeArrowheads="1"/>
          </p:cNvSpPr>
          <p:nvPr/>
        </p:nvSpPr>
        <p:spPr bwMode="auto">
          <a:xfrm>
            <a:off x="107950" y="6537325"/>
            <a:ext cx="51466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800" i="1">
                <a:solidFill>
                  <a:srgbClr val="002060"/>
                </a:solidFill>
              </a:rPr>
              <a:t>ПРИБОРЫ   И   ТЕХНОЛОГИИ   ДЛЯ   ЯДЕРНЫХ   ИЗМЕРЕНИЙ   И   РАДИАЦИОННОГО   КОНТРОЛЯ</a:t>
            </a:r>
          </a:p>
        </p:txBody>
      </p:sp>
      <p:pic>
        <p:nvPicPr>
          <p:cNvPr id="11270" name="Picture 3" descr="E:\Статья AT-XL\СТАТЬЯ\На отправку\Рисунки\Рисунок 2 - Размещение блока-компаратора БКМГ-АТ1102 и ионизационной камеры ТМ32003 на рабочем столе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916113"/>
            <a:ext cx="4370387" cy="327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4" descr="E:\Статья AT-XL\СТАТЬЯ\На отправку\Рисунки\Рисунок 3 - Пульт управления формирователем поля и измерительное оборудование.t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75" y="1916113"/>
            <a:ext cx="4370388" cy="327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Прямоугольник 11"/>
          <p:cNvSpPr>
            <a:spLocks noChangeArrowheads="1"/>
          </p:cNvSpPr>
          <p:nvPr/>
        </p:nvSpPr>
        <p:spPr bwMode="auto">
          <a:xfrm>
            <a:off x="150813" y="5300663"/>
            <a:ext cx="43703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dirty="0"/>
              <a:t>Размещение </a:t>
            </a:r>
            <a:r>
              <a:rPr lang="ru-RU" altLang="ru-RU" dirty="0" smtClean="0"/>
              <a:t>блока-компаратор</a:t>
            </a:r>
            <a:r>
              <a:rPr lang="ru-RU" altLang="ru-RU" dirty="0"/>
              <a:t>а</a:t>
            </a:r>
            <a:r>
              <a:rPr lang="ru-RU" altLang="ru-RU" dirty="0" smtClean="0"/>
              <a:t> </a:t>
            </a:r>
            <a:r>
              <a:rPr lang="ru-RU" altLang="ru-RU" dirty="0"/>
              <a:t>гамма-излучения БКМГ-АТ1102 и ионизационной камеры ТМ32003 на рабочем столе</a:t>
            </a:r>
          </a:p>
        </p:txBody>
      </p:sp>
      <p:sp>
        <p:nvSpPr>
          <p:cNvPr id="11273" name="Прямоугольник 1"/>
          <p:cNvSpPr>
            <a:spLocks noChangeArrowheads="1"/>
          </p:cNvSpPr>
          <p:nvPr/>
        </p:nvSpPr>
        <p:spPr bwMode="auto">
          <a:xfrm>
            <a:off x="4676775" y="5373688"/>
            <a:ext cx="43703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dirty="0"/>
              <a:t>Пульт управления формирователем поля и измерительное оборудование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-635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7127875" y="6418263"/>
            <a:ext cx="2016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www.atomtex.com</a:t>
            </a:r>
            <a:endParaRPr lang="ru-RU" sz="1600" b="1" i="1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14340" name="Заголовок 5"/>
          <p:cNvSpPr>
            <a:spLocks noGrp="1"/>
          </p:cNvSpPr>
          <p:nvPr>
            <p:ph type="title"/>
          </p:nvPr>
        </p:nvSpPr>
        <p:spPr>
          <a:xfrm>
            <a:off x="179388" y="836613"/>
            <a:ext cx="8820150" cy="817562"/>
          </a:xfrm>
        </p:spPr>
        <p:txBody>
          <a:bodyPr/>
          <a:lstStyle/>
          <a:p>
            <a:pPr eaLnBrk="1" hangingPunct="1"/>
            <a:r>
              <a:rPr lang="ru-RU" altLang="ru-RU" sz="2000" b="1" dirty="0" smtClean="0"/>
              <a:t>Сравнение полученных с использованием ионизационной камеры ТМ32003 и блока-компаратора БКМГ-АТ1102 значений </a:t>
            </a:r>
            <a:r>
              <a:rPr lang="ru-RU" altLang="ru-RU" sz="2000" b="1" dirty="0"/>
              <a:t>мощности кермы в воздухе</a:t>
            </a:r>
            <a:endParaRPr lang="ru-RU" altLang="ru-RU" sz="2000" b="1" dirty="0" smtClean="0"/>
          </a:p>
        </p:txBody>
      </p:sp>
      <p:sp>
        <p:nvSpPr>
          <p:cNvPr id="14341" name="Rectangle 20"/>
          <p:cNvSpPr>
            <a:spLocks noChangeArrowheads="1"/>
          </p:cNvSpPr>
          <p:nvPr/>
        </p:nvSpPr>
        <p:spPr bwMode="auto">
          <a:xfrm>
            <a:off x="107950" y="6537325"/>
            <a:ext cx="51466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800" i="1">
                <a:solidFill>
                  <a:srgbClr val="002060"/>
                </a:solidFill>
              </a:rPr>
              <a:t>ПРИБОРЫ   И   ТЕХНОЛОГИИ   ДЛЯ   ЯДЕРНЫХ   ИЗМЕРЕНИЙ   И   РАДИАЦИОННОГО   КОНТРОЛЯ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64593"/>
              </p:ext>
            </p:extLst>
          </p:nvPr>
        </p:nvGraphicFramePr>
        <p:xfrm>
          <a:off x="894556" y="2320132"/>
          <a:ext cx="7361238" cy="33131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2935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293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0571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9680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1094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7810" algn="l"/>
                        </a:tabLst>
                      </a:pPr>
                      <a:r>
                        <a:rPr lang="ru-RU" sz="1800" dirty="0">
                          <a:effectLst/>
                        </a:rPr>
                        <a:t>Качество излучения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7810" algn="l"/>
                        </a:tabLst>
                      </a:pPr>
                      <a:r>
                        <a:rPr lang="ru-RU" sz="1800" dirty="0">
                          <a:effectLst/>
                        </a:rPr>
                        <a:t>Значения мощности дозы, </a:t>
                      </a:r>
                      <a:r>
                        <a:rPr lang="ru-RU" sz="1800" dirty="0" smtClean="0">
                          <a:effectLst/>
                        </a:rPr>
                        <a:t>мкГр/ч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7810" algn="l"/>
                        </a:tabLst>
                      </a:pPr>
                      <a:r>
                        <a:rPr lang="ru-RU" sz="1800" dirty="0">
                          <a:effectLst/>
                        </a:rPr>
                        <a:t>Δ, %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65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7810" algn="l"/>
                        </a:tabLst>
                      </a:pPr>
                      <a:r>
                        <a:rPr lang="ru-RU" sz="1800">
                          <a:effectLst/>
                        </a:rPr>
                        <a:t>ТМ32003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7810" algn="l"/>
                        </a:tabLst>
                      </a:pPr>
                      <a:r>
                        <a:rPr lang="ru-RU" sz="1800">
                          <a:effectLst/>
                        </a:rPr>
                        <a:t>БКМГ-АТ1102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09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7810" algn="l"/>
                        </a:tabLst>
                      </a:pPr>
                      <a:r>
                        <a:rPr lang="en-US" sz="1800">
                          <a:effectLst/>
                        </a:rPr>
                        <a:t>AT-XL55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7810" algn="l"/>
                        </a:tabLst>
                      </a:pPr>
                      <a:r>
                        <a:rPr lang="en-US" sz="1800" dirty="0">
                          <a:effectLst/>
                        </a:rPr>
                        <a:t>3</a:t>
                      </a:r>
                      <a:r>
                        <a:rPr lang="ru-RU" sz="1800" dirty="0">
                          <a:effectLst/>
                        </a:rPr>
                        <a:t>,247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7810" algn="l"/>
                        </a:tabLst>
                      </a:pPr>
                      <a:r>
                        <a:rPr lang="ru-RU" sz="1800">
                          <a:effectLst/>
                        </a:rPr>
                        <a:t>3,297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7810" algn="l"/>
                        </a:tabLst>
                      </a:pPr>
                      <a:r>
                        <a:rPr lang="ru-RU" sz="1800">
                          <a:effectLst/>
                        </a:rPr>
                        <a:t>1,54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09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7810" algn="l"/>
                        </a:tabLst>
                      </a:pPr>
                      <a:r>
                        <a:rPr lang="en-US" sz="1800" dirty="0">
                          <a:effectLst/>
                        </a:rPr>
                        <a:t>AT-XL70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7810" algn="l"/>
                        </a:tabLst>
                      </a:pPr>
                      <a:r>
                        <a:rPr lang="ru-RU" sz="1800" dirty="0" smtClean="0">
                          <a:effectLst/>
                        </a:rPr>
                        <a:t>2,520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7810" algn="l"/>
                        </a:tabLst>
                      </a:pPr>
                      <a:r>
                        <a:rPr lang="ru-RU" sz="1800">
                          <a:effectLst/>
                        </a:rPr>
                        <a:t>2,519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7810" algn="l"/>
                        </a:tabLst>
                      </a:pPr>
                      <a:r>
                        <a:rPr lang="ru-RU" sz="1800">
                          <a:effectLst/>
                        </a:rPr>
                        <a:t>-0,04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109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7810" algn="l"/>
                        </a:tabLst>
                      </a:pPr>
                      <a:r>
                        <a:rPr lang="en-US" sz="1800">
                          <a:effectLst/>
                        </a:rPr>
                        <a:t>AT-XL100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7810" algn="l"/>
                        </a:tabLst>
                      </a:pPr>
                      <a:r>
                        <a:rPr lang="ru-RU" sz="1800">
                          <a:effectLst/>
                        </a:rPr>
                        <a:t>5,831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7810" algn="l"/>
                        </a:tabLst>
                      </a:pPr>
                      <a:r>
                        <a:rPr lang="ru-RU" sz="1800">
                          <a:effectLst/>
                        </a:rPr>
                        <a:t>6,037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7810" algn="l"/>
                        </a:tabLst>
                      </a:pPr>
                      <a:r>
                        <a:rPr lang="ru-RU" sz="1800" dirty="0">
                          <a:effectLst/>
                        </a:rPr>
                        <a:t>3,53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109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7810" algn="l"/>
                        </a:tabLst>
                      </a:pPr>
                      <a:r>
                        <a:rPr lang="en-US" sz="1800">
                          <a:effectLst/>
                        </a:rPr>
                        <a:t>AT-XL150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7810" algn="l"/>
                        </a:tabLst>
                      </a:pPr>
                      <a:r>
                        <a:rPr lang="ru-RU" sz="1800">
                          <a:effectLst/>
                        </a:rPr>
                        <a:t>6,828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7810" algn="l"/>
                        </a:tabLst>
                      </a:pPr>
                      <a:r>
                        <a:rPr lang="ru-RU" sz="1800" dirty="0" smtClean="0">
                          <a:effectLst/>
                        </a:rPr>
                        <a:t>6,700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7810" algn="l"/>
                        </a:tabLst>
                      </a:pPr>
                      <a:r>
                        <a:rPr lang="ru-RU" sz="1800">
                          <a:effectLst/>
                        </a:rPr>
                        <a:t>-1,87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109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7810" algn="l"/>
                        </a:tabLst>
                      </a:pPr>
                      <a:r>
                        <a:rPr lang="en-US" sz="1800" dirty="0">
                          <a:effectLst/>
                        </a:rPr>
                        <a:t>AT-XL200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7810" algn="l"/>
                        </a:tabLst>
                      </a:pPr>
                      <a:r>
                        <a:rPr lang="ru-RU" sz="1800">
                          <a:effectLst/>
                        </a:rPr>
                        <a:t>9,821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7810" algn="l"/>
                        </a:tabLst>
                      </a:pPr>
                      <a:r>
                        <a:rPr lang="ru-RU" sz="1800" dirty="0">
                          <a:effectLst/>
                        </a:rPr>
                        <a:t>10,17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7810" algn="l"/>
                        </a:tabLst>
                      </a:pPr>
                      <a:r>
                        <a:rPr lang="ru-RU" sz="1800">
                          <a:effectLst/>
                        </a:rPr>
                        <a:t>3,55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109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7810" algn="l"/>
                        </a:tabLst>
                      </a:pPr>
                      <a:r>
                        <a:rPr lang="en-US" sz="1800" dirty="0">
                          <a:effectLst/>
                        </a:rPr>
                        <a:t>AT-XL250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7810" algn="l"/>
                        </a:tabLst>
                      </a:pPr>
                      <a:r>
                        <a:rPr lang="ru-RU" sz="1800">
                          <a:effectLst/>
                        </a:rPr>
                        <a:t>20,323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7810" algn="l"/>
                        </a:tabLst>
                      </a:pPr>
                      <a:r>
                        <a:rPr lang="ru-RU" sz="1800" dirty="0">
                          <a:effectLst/>
                        </a:rPr>
                        <a:t>21,638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7810" algn="l"/>
                        </a:tabLst>
                      </a:pPr>
                      <a:r>
                        <a:rPr lang="ru-RU" sz="1800" dirty="0">
                          <a:effectLst/>
                        </a:rPr>
                        <a:t>6,47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1" marR="68581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-635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7127875" y="6418263"/>
            <a:ext cx="2016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www.atomtex.com</a:t>
            </a:r>
            <a:endParaRPr lang="ru-RU" sz="1600" b="1" i="1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16388" name="Заголовок 5"/>
          <p:cNvSpPr>
            <a:spLocks noGrp="1"/>
          </p:cNvSpPr>
          <p:nvPr>
            <p:ph type="title"/>
          </p:nvPr>
        </p:nvSpPr>
        <p:spPr>
          <a:xfrm>
            <a:off x="4827588" y="1831467"/>
            <a:ext cx="4352925" cy="863600"/>
          </a:xfrm>
        </p:spPr>
        <p:txBody>
          <a:bodyPr/>
          <a:lstStyle/>
          <a:p>
            <a:pPr eaLnBrk="1" hangingPunct="1"/>
            <a:r>
              <a:rPr lang="ru-RU" altLang="ru-RU" sz="1800" b="1" dirty="0" smtClean="0"/>
              <a:t>Значения мощности дозы на расстоянии 1 м от фокуса рентгеновской трубки с учётом расширенной неопределенности </a:t>
            </a: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59972780"/>
              </p:ext>
            </p:extLst>
          </p:nvPr>
        </p:nvGraphicFramePr>
        <p:xfrm>
          <a:off x="5103813" y="2766505"/>
          <a:ext cx="3889375" cy="23066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41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052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766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Качество излучения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7" marR="68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Мощность дозы, </a:t>
                      </a:r>
                      <a:r>
                        <a:rPr lang="ru-RU" sz="1600" dirty="0" err="1">
                          <a:effectLst/>
                        </a:rPr>
                        <a:t>мкЗв</a:t>
                      </a:r>
                      <a:r>
                        <a:rPr lang="ru-RU" sz="1600" dirty="0">
                          <a:effectLst/>
                        </a:rPr>
                        <a:t>/ч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7" marR="68597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83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AT-XL55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7" marR="68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1,</a:t>
                      </a:r>
                      <a:r>
                        <a:rPr lang="en-US" sz="1600" dirty="0">
                          <a:effectLst/>
                        </a:rPr>
                        <a:t>051</a:t>
                      </a:r>
                      <a:r>
                        <a:rPr lang="ru-RU" sz="1600" dirty="0">
                          <a:effectLst/>
                        </a:rPr>
                        <a:t> ± 0,</a:t>
                      </a:r>
                      <a:r>
                        <a:rPr lang="en-US" sz="1600" dirty="0">
                          <a:effectLst/>
                        </a:rPr>
                        <a:t>065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7" marR="68597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83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AT-XL70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7" marR="68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0,</a:t>
                      </a:r>
                      <a:r>
                        <a:rPr lang="en-US" sz="1600" dirty="0">
                          <a:effectLst/>
                        </a:rPr>
                        <a:t>985</a:t>
                      </a:r>
                      <a:r>
                        <a:rPr lang="ru-RU" sz="1600" dirty="0">
                          <a:effectLst/>
                        </a:rPr>
                        <a:t> ± 0,</a:t>
                      </a:r>
                      <a:r>
                        <a:rPr lang="en-US" sz="1600" dirty="0">
                          <a:effectLst/>
                        </a:rPr>
                        <a:t>065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7" marR="68597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83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AT-XL100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7" marR="68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1,</a:t>
                      </a:r>
                      <a:r>
                        <a:rPr lang="en-US" sz="1600">
                          <a:effectLst/>
                        </a:rPr>
                        <a:t>104</a:t>
                      </a:r>
                      <a:r>
                        <a:rPr lang="ru-RU" sz="1600">
                          <a:effectLst/>
                        </a:rPr>
                        <a:t> ± 0,</a:t>
                      </a:r>
                      <a:r>
                        <a:rPr lang="en-US" sz="1600">
                          <a:effectLst/>
                        </a:rPr>
                        <a:t>071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7" marR="68597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83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AT-XL150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7" marR="68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0,</a:t>
                      </a:r>
                      <a:r>
                        <a:rPr lang="en-US" sz="1600" dirty="0">
                          <a:effectLst/>
                        </a:rPr>
                        <a:t>584</a:t>
                      </a:r>
                      <a:r>
                        <a:rPr lang="ru-RU" sz="1600" dirty="0">
                          <a:effectLst/>
                        </a:rPr>
                        <a:t> ± 0</a:t>
                      </a:r>
                      <a:r>
                        <a:rPr lang="en-US" sz="1600" dirty="0">
                          <a:effectLst/>
                        </a:rPr>
                        <a:t>,038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7" marR="68597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83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AT-XL200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7" marR="68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1,</a:t>
                      </a:r>
                      <a:r>
                        <a:rPr lang="en-US" sz="1600">
                          <a:effectLst/>
                        </a:rPr>
                        <a:t>6</a:t>
                      </a:r>
                      <a:r>
                        <a:rPr lang="ru-RU" sz="1600">
                          <a:effectLst/>
                        </a:rPr>
                        <a:t>4</a:t>
                      </a:r>
                      <a:r>
                        <a:rPr lang="en-US" sz="1600">
                          <a:effectLst/>
                        </a:rPr>
                        <a:t>1</a:t>
                      </a:r>
                      <a:r>
                        <a:rPr lang="ru-RU" sz="1600">
                          <a:effectLst/>
                        </a:rPr>
                        <a:t> ± 0,</a:t>
                      </a:r>
                      <a:r>
                        <a:rPr lang="en-US" sz="1600">
                          <a:effectLst/>
                        </a:rPr>
                        <a:t>102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7" marR="68597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83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AT-XL250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7" marR="6859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18,</a:t>
                      </a:r>
                      <a:r>
                        <a:rPr lang="en-US" sz="1600" dirty="0">
                          <a:effectLst/>
                        </a:rPr>
                        <a:t>08</a:t>
                      </a:r>
                      <a:r>
                        <a:rPr lang="ru-RU" sz="1600" dirty="0">
                          <a:effectLst/>
                        </a:rPr>
                        <a:t> ± 1,</a:t>
                      </a:r>
                      <a:r>
                        <a:rPr lang="en-US" sz="1600" dirty="0" smtClean="0">
                          <a:effectLst/>
                        </a:rPr>
                        <a:t>0</a:t>
                      </a:r>
                      <a:r>
                        <a:rPr lang="ru-RU" sz="1600" dirty="0" smtClean="0">
                          <a:effectLst/>
                        </a:rPr>
                        <a:t>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7" marR="68597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6415" name="Rectangle 20"/>
          <p:cNvSpPr>
            <a:spLocks noChangeArrowheads="1"/>
          </p:cNvSpPr>
          <p:nvPr/>
        </p:nvSpPr>
        <p:spPr bwMode="auto">
          <a:xfrm>
            <a:off x="107950" y="6537325"/>
            <a:ext cx="51466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800" i="1">
                <a:solidFill>
                  <a:srgbClr val="002060"/>
                </a:solidFill>
              </a:rPr>
              <a:t>ПРИБОРЫ   И   ТЕХНОЛОГИИ   ДЛЯ   ЯДЕРНЫХ   ИЗМЕРЕНИЙ   И   РАДИАЦИОННОГО   КОНТРОЛЯ</a:t>
            </a:r>
          </a:p>
        </p:txBody>
      </p:sp>
      <p:pic>
        <p:nvPicPr>
          <p:cNvPr id="16417" name="Picture 1" descr="D:\Новиченко\AT-300\AT-XL-series\AT-XL\СТАТЬЯ\На отправку\Рисунки\Рисунок 4 (b) Аппаратурные спектры для серии качеств AT-XL, измеренные блоками-компараторами БКМР-АТ1104 и БКМГ-АТ1102 в линейном (a) и в логарифмическом масштабе (b)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" y="2766505"/>
            <a:ext cx="4986338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18" name="Заголовок 5"/>
          <p:cNvSpPr txBox="1">
            <a:spLocks/>
          </p:cNvSpPr>
          <p:nvPr/>
        </p:nvSpPr>
        <p:spPr bwMode="auto">
          <a:xfrm>
            <a:off x="323850" y="1831467"/>
            <a:ext cx="42513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ru-RU" altLang="ru-RU" b="1" dirty="0"/>
              <a:t>Аппаратурные спектры серии качеств </a:t>
            </a:r>
            <a:r>
              <a:rPr lang="en-US" altLang="ru-RU" b="1" dirty="0"/>
              <a:t>AT-XL</a:t>
            </a:r>
            <a:r>
              <a:rPr lang="ru-RU" altLang="ru-RU" b="1" dirty="0"/>
              <a:t> в логарифмическом масштабе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7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2570163" y="188913"/>
            <a:ext cx="657383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eaLnBrk="1" hangingPunct="1">
              <a:buSzPct val="100000"/>
            </a:pPr>
            <a:r>
              <a:rPr lang="ru-RU" altLang="ru-RU" sz="2400" b="0" i="1">
                <a:solidFill>
                  <a:srgbClr val="FFFFFF"/>
                </a:solidFill>
              </a:rPr>
              <a:t>Предмет разработок</a:t>
            </a:r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251521" y="903744"/>
            <a:ext cx="3744415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  <a:latin typeface="Arial" charset="0"/>
                <a:ea typeface="Noto Sans CJK SC Regular" charset="0"/>
                <a:cs typeface="Noto Sans CJK SC Regular" charset="0"/>
              </a:rPr>
              <a:t>Дозиметрические средства измерений на </a:t>
            </a:r>
            <a:r>
              <a:rPr lang="ru-RU" dirty="0" smtClean="0">
                <a:solidFill>
                  <a:schemeClr val="tx1"/>
                </a:solidFill>
                <a:latin typeface="Arial" charset="0"/>
                <a:ea typeface="Noto Sans CJK SC Regular" charset="0"/>
                <a:cs typeface="Noto Sans CJK SC Regular" charset="0"/>
              </a:rPr>
              <a:t>основе неорганических </a:t>
            </a:r>
            <a:r>
              <a:rPr lang="ru-RU" dirty="0">
                <a:solidFill>
                  <a:schemeClr val="tx1"/>
                </a:solidFill>
                <a:latin typeface="Arial" charset="0"/>
                <a:ea typeface="Noto Sans CJK SC Regular" charset="0"/>
                <a:cs typeface="Noto Sans CJK SC Regular" charset="0"/>
              </a:rPr>
              <a:t>сцинтилляционных </a:t>
            </a:r>
            <a:r>
              <a:rPr lang="ru-RU" dirty="0" smtClean="0">
                <a:solidFill>
                  <a:schemeClr val="tx1"/>
                </a:solidFill>
                <a:latin typeface="Arial" charset="0"/>
                <a:ea typeface="Noto Sans CJK SC Regular" charset="0"/>
                <a:cs typeface="Noto Sans CJK SC Regular" charset="0"/>
              </a:rPr>
              <a:t>детекторов:</a:t>
            </a:r>
            <a:endParaRPr lang="ru-RU" dirty="0">
              <a:solidFill>
                <a:schemeClr val="tx1"/>
              </a:solidFill>
              <a:latin typeface="Arial" charset="0"/>
              <a:ea typeface="Noto Sans CJK SC Regular" charset="0"/>
              <a:cs typeface="Noto Sans CJK SC Regular" charset="0"/>
            </a:endParaRPr>
          </a:p>
          <a:p>
            <a:pPr>
              <a:defRPr/>
            </a:pPr>
            <a:endParaRPr lang="ru-RU" dirty="0">
              <a:solidFill>
                <a:schemeClr val="tx1"/>
              </a:solidFill>
              <a:latin typeface="Arial" charset="0"/>
              <a:ea typeface="Noto Sans CJK SC Regular" charset="0"/>
              <a:cs typeface="Noto Sans CJK SC Regular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ru-RU" dirty="0">
                <a:solidFill>
                  <a:schemeClr val="tx1"/>
                </a:solidFill>
                <a:latin typeface="Arial" charset="0"/>
                <a:ea typeface="Noto Sans CJK SC Regular" charset="0"/>
                <a:cs typeface="Noto Sans CJK SC Regular" charset="0"/>
              </a:rPr>
              <a:t>высокая чувствительность </a:t>
            </a:r>
          </a:p>
          <a:p>
            <a:pPr>
              <a:defRPr/>
            </a:pPr>
            <a:r>
              <a:rPr lang="ru-RU" dirty="0" smtClean="0">
                <a:solidFill>
                  <a:schemeClr val="tx1"/>
                </a:solidFill>
                <a:latin typeface="Arial" charset="0"/>
                <a:ea typeface="Noto Sans CJK SC Regular" charset="0"/>
                <a:cs typeface="Noto Sans CJK SC Regular" charset="0"/>
              </a:rPr>
              <a:t>    (от 0,03 мкЗв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ea typeface="Noto Sans CJK SC Regular" charset="0"/>
                <a:cs typeface="Noto Sans CJK SC Regular" charset="0"/>
              </a:rPr>
              <a:t>/</a:t>
            </a:r>
            <a:r>
              <a:rPr lang="ru-RU" dirty="0" smtClean="0">
                <a:solidFill>
                  <a:schemeClr val="tx1"/>
                </a:solidFill>
                <a:latin typeface="Arial" charset="0"/>
                <a:ea typeface="Noto Sans CJK SC Regular" charset="0"/>
                <a:cs typeface="Noto Sans CJK SC Regular" charset="0"/>
              </a:rPr>
              <a:t>ч)</a:t>
            </a:r>
            <a:r>
              <a:rPr lang="ru-RU" dirty="0">
                <a:latin typeface="Arial" charset="0"/>
                <a:ea typeface="Noto Sans CJK SC Regular" charset="0"/>
                <a:cs typeface="Noto Sans CJK SC Regular" charset="0"/>
              </a:rPr>
              <a:t>: возможность регистрировать  незначительные вариации техногенного излучения по отношению к естественному радиационному </a:t>
            </a:r>
            <a:r>
              <a:rPr lang="ru-RU" dirty="0" smtClean="0">
                <a:latin typeface="Arial" charset="0"/>
                <a:ea typeface="Noto Sans CJK SC Regular" charset="0"/>
                <a:cs typeface="Noto Sans CJK SC Regular" charset="0"/>
              </a:rPr>
              <a:t>фону</a:t>
            </a:r>
            <a:r>
              <a:rPr lang="ru-RU" dirty="0" smtClean="0">
                <a:solidFill>
                  <a:schemeClr val="tx1"/>
                </a:solidFill>
                <a:latin typeface="Arial" charset="0"/>
                <a:ea typeface="Noto Sans CJK SC Regular" charset="0"/>
                <a:cs typeface="Noto Sans CJK SC Regular" charset="0"/>
              </a:rPr>
              <a:t>;</a:t>
            </a:r>
          </a:p>
          <a:p>
            <a:pPr marL="285750" indent="-285750">
              <a:buFontTx/>
              <a:buChar char="-"/>
              <a:defRPr/>
            </a:pPr>
            <a:endParaRPr lang="ru-RU" dirty="0">
              <a:solidFill>
                <a:schemeClr val="tx1"/>
              </a:solidFill>
              <a:latin typeface="Arial" charset="0"/>
              <a:ea typeface="Noto Sans CJK SC Regular" charset="0"/>
              <a:cs typeface="Noto Sans CJK SC Regular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ru-RU" dirty="0">
                <a:solidFill>
                  <a:schemeClr val="tx1"/>
                </a:solidFill>
                <a:latin typeface="Arial" charset="0"/>
                <a:ea typeface="Noto Sans CJK SC Regular" charset="0"/>
                <a:cs typeface="Noto Sans CJK SC Regular" charset="0"/>
              </a:rPr>
              <a:t>высокая временная стабильность;</a:t>
            </a:r>
          </a:p>
          <a:p>
            <a:pPr marL="285750" indent="-285750">
              <a:buFontTx/>
              <a:buChar char="-"/>
              <a:defRPr/>
            </a:pPr>
            <a:endParaRPr lang="ru-RU" dirty="0">
              <a:solidFill>
                <a:schemeClr val="tx1"/>
              </a:solidFill>
              <a:latin typeface="Arial" charset="0"/>
              <a:ea typeface="Noto Sans CJK SC Regular" charset="0"/>
              <a:cs typeface="Noto Sans CJK SC Regular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ru-RU" dirty="0">
                <a:solidFill>
                  <a:schemeClr val="tx1"/>
                </a:solidFill>
                <a:latin typeface="Arial" charset="0"/>
                <a:ea typeface="Noto Sans CJK SC Regular" charset="0"/>
                <a:cs typeface="Noto Sans CJK SC Regular" charset="0"/>
              </a:rPr>
              <a:t> зависимость чувствительности от энергии фотонного излучения.</a:t>
            </a:r>
          </a:p>
        </p:txBody>
      </p:sp>
      <p:pic>
        <p:nvPicPr>
          <p:cNvPr id="3078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050" y="1196975"/>
            <a:ext cx="1519238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0" y="930275"/>
            <a:ext cx="2082800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5" y="2955925"/>
            <a:ext cx="5907088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4337050" y="3621088"/>
            <a:ext cx="147002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0" kern="0" dirty="0">
                <a:solidFill>
                  <a:sysClr val="windowText" lastClr="000000"/>
                </a:solidFill>
                <a:latin typeface="Arial" charset="0"/>
                <a:ea typeface="Noto Sans CJK SC Regular" charset="0"/>
                <a:cs typeface="Noto Sans CJK SC Regular" charset="0"/>
              </a:rPr>
              <a:t>МКГ-АТ1321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934200" y="3621088"/>
            <a:ext cx="148590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0" kern="0" dirty="0">
                <a:solidFill>
                  <a:sysClr val="windowText" lastClr="000000"/>
                </a:solidFill>
                <a:latin typeface="Arial" charset="0"/>
                <a:ea typeface="Noto Sans CJK SC Regular" charset="0"/>
                <a:cs typeface="Noto Sans CJK SC Regular" charset="0"/>
              </a:rPr>
              <a:t>МКС-АТ6102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600700" y="6337300"/>
            <a:ext cx="1658938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0" kern="0" dirty="0">
                <a:solidFill>
                  <a:sysClr val="windowText" lastClr="000000"/>
                </a:solidFill>
                <a:latin typeface="Arial" charset="0"/>
                <a:ea typeface="Noto Sans CJK SC Regular" charset="0"/>
                <a:cs typeface="Noto Sans CJK SC Regular" charset="0"/>
              </a:rPr>
              <a:t>МКС-АТ1117М</a:t>
            </a:r>
          </a:p>
        </p:txBody>
      </p:sp>
    </p:spTree>
    <p:extLst>
      <p:ext uri="{BB962C8B-B14F-4D97-AF65-F5344CB8AC3E}">
        <p14:creationId xmlns:p14="http://schemas.microsoft.com/office/powerpoint/2010/main" val="14833509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-635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7127875" y="6418263"/>
            <a:ext cx="2016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www.atomtex.com</a:t>
            </a:r>
            <a:endParaRPr lang="ru-RU" sz="1600" b="1" i="1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16415" name="Rectangle 20"/>
          <p:cNvSpPr>
            <a:spLocks noChangeArrowheads="1"/>
          </p:cNvSpPr>
          <p:nvPr/>
        </p:nvSpPr>
        <p:spPr bwMode="auto">
          <a:xfrm>
            <a:off x="107950" y="6537325"/>
            <a:ext cx="51466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800" i="1">
                <a:solidFill>
                  <a:srgbClr val="002060"/>
                </a:solidFill>
              </a:rPr>
              <a:t>ПРИБОРЫ   И   ТЕХНОЛОГИИ   ДЛЯ   ЯДЕРНЫХ   ИЗМЕРЕНИЙ   И   РАДИАЦИОННОГО   КОНТРОЛЯ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503089" y="1556792"/>
            <a:ext cx="7632848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ru-RU" altLang="ru-RU" sz="2000" dirty="0"/>
              <a:t>Таким образом, созданные поля рентгеновского излучения обеспечивают возможность </a:t>
            </a:r>
            <a:r>
              <a:rPr lang="ru-RU" altLang="ru-RU" sz="2000" dirty="0" smtClean="0"/>
              <a:t>проводить </a:t>
            </a:r>
            <a:r>
              <a:rPr lang="ru-RU" altLang="ru-RU" sz="2000" dirty="0"/>
              <a:t>исследования </a:t>
            </a:r>
            <a:r>
              <a:rPr lang="ru-RU" altLang="ru-RU" sz="2000" dirty="0" smtClean="0"/>
              <a:t>энергетической зависимости высокочувствительных </a:t>
            </a:r>
            <a:r>
              <a:rPr lang="ru-RU" altLang="ru-RU" sz="2000" dirty="0"/>
              <a:t>дозиметрических средств измерений </a:t>
            </a:r>
            <a:r>
              <a:rPr lang="ru-RU" altLang="ru-RU" sz="2000" dirty="0" smtClean="0"/>
              <a:t>на основе неорганических сцинтилляционных детекторов на </a:t>
            </a:r>
            <a:r>
              <a:rPr lang="ru-RU" altLang="ru-RU" sz="2000" dirty="0"/>
              <a:t>установке УПР-АТ300 </a:t>
            </a:r>
            <a:r>
              <a:rPr lang="ru-RU" altLang="ru-RU" sz="2000" dirty="0" smtClean="0"/>
              <a:t>расстояниях </a:t>
            </a:r>
            <a:r>
              <a:rPr lang="ru-RU" altLang="ru-RU" sz="2000" dirty="0"/>
              <a:t>1 м и 2,5 м от фокуса рентгеновской трубки по мощности дозы в пределах единиц мкЗв/ч (мкГр</a:t>
            </a:r>
            <a:r>
              <a:rPr lang="en-US" altLang="ru-RU" sz="2000" dirty="0"/>
              <a:t>/</a:t>
            </a:r>
            <a:r>
              <a:rPr lang="ru-RU" altLang="ru-RU" sz="2000" dirty="0"/>
              <a:t>ч) в диапазоне энергий от 55 до 250 кэВ.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endParaRPr lang="ru-RU" altLang="ru-RU" sz="2000" dirty="0" smtClean="0"/>
          </a:p>
          <a:p>
            <a:pPr marL="285750" indent="-285750" algn="just" eaLnBrk="1" hangingPunct="1">
              <a:buFont typeface="Arial" panose="020B0604020202020204" pitchFamily="34" charset="0"/>
              <a:buChar char="•"/>
            </a:pPr>
            <a:r>
              <a:rPr lang="ru-RU" altLang="ru-RU" sz="2000" dirty="0" smtClean="0"/>
              <a:t>Планируется дальнейшая работа по калибровке поля излучения по мощности дозы в диапазоне энергий от 15 до 50 кэВ с применением рентгеновского блока компаратора БКМР-АТ1104. </a:t>
            </a:r>
          </a:p>
        </p:txBody>
      </p:sp>
    </p:spTree>
    <p:extLst>
      <p:ext uri="{BB962C8B-B14F-4D97-AF65-F5344CB8AC3E}">
        <p14:creationId xmlns:p14="http://schemas.microsoft.com/office/powerpoint/2010/main" val="335758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33285"/>
            <a:ext cx="9324528" cy="6891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7"/>
          <p:cNvSpPr txBox="1">
            <a:spLocks noChangeArrowheads="1"/>
          </p:cNvSpPr>
          <p:nvPr/>
        </p:nvSpPr>
        <p:spPr bwMode="auto">
          <a:xfrm>
            <a:off x="196211" y="3147567"/>
            <a:ext cx="4485395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2400" dirty="0">
                <a:solidFill>
                  <a:schemeClr val="bg1"/>
                </a:solidFill>
              </a:rPr>
              <a:t>Республика Беларусь</a:t>
            </a:r>
            <a:endParaRPr lang="en-GB" altLang="ru-RU" sz="2400" dirty="0">
              <a:solidFill>
                <a:schemeClr val="bg1"/>
              </a:solidFill>
            </a:endParaRPr>
          </a:p>
          <a:p>
            <a:pPr eaLnBrk="1" hangingPunct="1"/>
            <a:r>
              <a:rPr lang="ru-RU" altLang="ru-RU" sz="2400" dirty="0">
                <a:solidFill>
                  <a:schemeClr val="bg1"/>
                </a:solidFill>
              </a:rPr>
              <a:t>220005, Минск</a:t>
            </a:r>
            <a:r>
              <a:rPr lang="en-US" altLang="ru-RU" sz="2400" dirty="0">
                <a:solidFill>
                  <a:schemeClr val="bg1"/>
                </a:solidFill>
              </a:rPr>
              <a:t>,</a:t>
            </a:r>
            <a:r>
              <a:rPr lang="ru-RU" altLang="ru-RU" sz="2400" dirty="0">
                <a:solidFill>
                  <a:schemeClr val="bg1"/>
                </a:solidFill>
              </a:rPr>
              <a:t> </a:t>
            </a:r>
            <a:r>
              <a:rPr lang="ru-RU" altLang="ru-RU" sz="2400" dirty="0" err="1">
                <a:solidFill>
                  <a:schemeClr val="bg1"/>
                </a:solidFill>
              </a:rPr>
              <a:t>ул</a:t>
            </a:r>
            <a:r>
              <a:rPr lang="en-US" altLang="ru-RU" sz="2400" dirty="0">
                <a:solidFill>
                  <a:schemeClr val="bg1"/>
                </a:solidFill>
              </a:rPr>
              <a:t>.</a:t>
            </a:r>
            <a:r>
              <a:rPr lang="ru-RU" altLang="ru-RU" sz="2400" dirty="0">
                <a:solidFill>
                  <a:schemeClr val="bg1"/>
                </a:solidFill>
              </a:rPr>
              <a:t> Гикало</a:t>
            </a:r>
            <a:r>
              <a:rPr lang="en-US" altLang="ru-RU" sz="2400" dirty="0">
                <a:solidFill>
                  <a:schemeClr val="bg1"/>
                </a:solidFill>
              </a:rPr>
              <a:t>,</a:t>
            </a:r>
            <a:r>
              <a:rPr lang="ru-RU" altLang="ru-RU" sz="2400" dirty="0">
                <a:solidFill>
                  <a:schemeClr val="bg1"/>
                </a:solidFill>
              </a:rPr>
              <a:t> 5</a:t>
            </a:r>
            <a:endParaRPr lang="en-GB" altLang="ru-RU" sz="2400" dirty="0">
              <a:solidFill>
                <a:schemeClr val="bg1"/>
              </a:solidFill>
            </a:endParaRPr>
          </a:p>
          <a:p>
            <a:pPr eaLnBrk="1" hangingPunct="1"/>
            <a:r>
              <a:rPr lang="ru-RU" altLang="ru-RU" sz="2400" dirty="0">
                <a:solidFill>
                  <a:schemeClr val="bg1"/>
                </a:solidFill>
              </a:rPr>
              <a:t>Тел./Факс: +375-17-292-81-42</a:t>
            </a:r>
          </a:p>
          <a:p>
            <a:pPr eaLnBrk="1" hangingPunct="1"/>
            <a:endParaRPr lang="en-GB" altLang="ru-RU" sz="2400" dirty="0">
              <a:solidFill>
                <a:schemeClr val="bg1"/>
              </a:solidFill>
            </a:endParaRPr>
          </a:p>
          <a:p>
            <a:pPr eaLnBrk="1" hangingPunct="1"/>
            <a:r>
              <a:rPr lang="en-US" altLang="ru-RU" sz="2400" u="sng" dirty="0">
                <a:solidFill>
                  <a:schemeClr val="bg1"/>
                </a:solidFill>
              </a:rPr>
              <a:t>info@atomtex.com</a:t>
            </a:r>
            <a:endParaRPr lang="en-GB" altLang="ru-RU" sz="2400" u="sng" dirty="0">
              <a:solidFill>
                <a:schemeClr val="bg1"/>
              </a:solidFill>
            </a:endParaRPr>
          </a:p>
          <a:p>
            <a:pPr eaLnBrk="1" hangingPunct="1"/>
            <a:r>
              <a:rPr lang="en-US" altLang="ru-RU" sz="2400" u="sng" dirty="0">
                <a:solidFill>
                  <a:schemeClr val="bg1"/>
                </a:solidFill>
              </a:rPr>
              <a:t>www.atomtex.com</a:t>
            </a:r>
            <a:endParaRPr lang="en-GB" altLang="ru-RU" sz="2400" u="sng" dirty="0">
              <a:solidFill>
                <a:schemeClr val="bg1"/>
              </a:solidFill>
            </a:endParaRPr>
          </a:p>
          <a:p>
            <a:pPr eaLnBrk="1" hangingPunct="1"/>
            <a:endParaRPr lang="en-GB" altLang="ru-RU" sz="2400" dirty="0">
              <a:solidFill>
                <a:schemeClr val="bg1"/>
              </a:solidFill>
            </a:endParaRPr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white">
          <a:xfrm>
            <a:off x="3510262" y="1790700"/>
            <a:ext cx="4905175" cy="5016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ru-RU" altLang="ru-RU" sz="3600" b="0">
              <a:latin typeface="Arial Cyr"/>
            </a:endParaRPr>
          </a:p>
        </p:txBody>
      </p:sp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1228950" y="379562"/>
            <a:ext cx="65055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2800" dirty="0"/>
              <a:t>СПАСИБО ЗА ВНИМАНИЕ!</a:t>
            </a:r>
            <a:endParaRPr lang="en-GB" altLang="ru-RU" sz="2800" dirty="0"/>
          </a:p>
        </p:txBody>
      </p:sp>
      <p:pic>
        <p:nvPicPr>
          <p:cNvPr id="9222" name="Рисунок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67" y="2404616"/>
            <a:ext cx="1795202" cy="31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368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-635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7127875" y="6418263"/>
            <a:ext cx="2016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www.atomtex.com</a:t>
            </a:r>
            <a:endParaRPr lang="ru-RU" sz="1600" b="1" i="1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4100" name="Заголовок 5"/>
          <p:cNvSpPr>
            <a:spLocks noGrp="1"/>
          </p:cNvSpPr>
          <p:nvPr>
            <p:ph type="title"/>
          </p:nvPr>
        </p:nvSpPr>
        <p:spPr>
          <a:xfrm>
            <a:off x="2268538" y="908050"/>
            <a:ext cx="4208462" cy="504825"/>
          </a:xfrm>
        </p:spPr>
        <p:txBody>
          <a:bodyPr/>
          <a:lstStyle/>
          <a:p>
            <a:pPr eaLnBrk="1" hangingPunct="1"/>
            <a:r>
              <a:rPr lang="ru-RU" altLang="ru-RU" sz="2800" b="1" dirty="0" smtClean="0"/>
              <a:t>Проблематика</a:t>
            </a:r>
          </a:p>
        </p:txBody>
      </p:sp>
      <p:sp>
        <p:nvSpPr>
          <p:cNvPr id="4101" name="Объект 6"/>
          <p:cNvSpPr>
            <a:spLocks noGrp="1"/>
          </p:cNvSpPr>
          <p:nvPr>
            <p:ph sz="half" idx="1"/>
          </p:nvPr>
        </p:nvSpPr>
        <p:spPr>
          <a:xfrm>
            <a:off x="363538" y="1484313"/>
            <a:ext cx="8424862" cy="4608512"/>
          </a:xfrm>
        </p:spPr>
        <p:txBody>
          <a:bodyPr/>
          <a:lstStyle/>
          <a:p>
            <a:pPr eaLnBrk="1" hangingPunct="1"/>
            <a:r>
              <a:rPr lang="ru-RU" altLang="ru-RU" sz="2100" dirty="0" smtClean="0"/>
              <a:t>Для исследования энергетической зависимости дозиметрических средств измерений используются эталонные дозиметрические установки гамма-излучения с ограниченным набором источников</a:t>
            </a:r>
          </a:p>
          <a:p>
            <a:pPr eaLnBrk="1" hangingPunct="1"/>
            <a:r>
              <a:rPr lang="ru-RU" altLang="ru-RU" sz="2100" dirty="0" smtClean="0"/>
              <a:t>Набор источников гамма-излучения входящий в состав эталонных установок ограничен стоимостью или периодом распада радионуклидов</a:t>
            </a:r>
          </a:p>
          <a:p>
            <a:pPr eaLnBrk="1" hangingPunct="1"/>
            <a:r>
              <a:rPr lang="ru-RU" altLang="ru-RU" sz="2100" dirty="0" smtClean="0"/>
              <a:t>На практике калибровка, исследование энергетической зависимости дозиметрических средств измерений проводится с использованием источников гамма-излучения </a:t>
            </a:r>
            <a:r>
              <a:rPr lang="en-US" altLang="ru-RU" sz="2100" baseline="30000" dirty="0" smtClean="0"/>
              <a:t>241</a:t>
            </a:r>
            <a:r>
              <a:rPr lang="en-US" altLang="ru-RU" sz="2100" dirty="0" smtClean="0"/>
              <a:t>Am</a:t>
            </a:r>
            <a:r>
              <a:rPr lang="ru-RU" altLang="ru-RU" sz="2100" dirty="0" smtClean="0"/>
              <a:t>,</a:t>
            </a:r>
            <a:r>
              <a:rPr lang="en-US" altLang="ru-RU" sz="2100" dirty="0" smtClean="0"/>
              <a:t> </a:t>
            </a:r>
            <a:r>
              <a:rPr lang="en-US" altLang="ru-RU" sz="2100" baseline="30000" dirty="0" smtClean="0"/>
              <a:t>137</a:t>
            </a:r>
            <a:r>
              <a:rPr lang="en-US" altLang="ru-RU" sz="2100" dirty="0" smtClean="0"/>
              <a:t>Cs</a:t>
            </a:r>
            <a:r>
              <a:rPr lang="ru-RU" altLang="ru-RU" sz="2100" dirty="0" smtClean="0"/>
              <a:t> и </a:t>
            </a:r>
            <a:r>
              <a:rPr lang="ru-RU" altLang="ru-RU" sz="2100" baseline="30000" dirty="0" smtClean="0"/>
              <a:t>60</a:t>
            </a:r>
            <a:r>
              <a:rPr lang="en-US" altLang="ru-RU" sz="2100" dirty="0" smtClean="0"/>
              <a:t>Co</a:t>
            </a:r>
            <a:endParaRPr lang="ru-RU" altLang="ru-RU" sz="2100" dirty="0"/>
          </a:p>
          <a:p>
            <a:pPr eaLnBrk="1" hangingPunct="1"/>
            <a:r>
              <a:rPr lang="ru-RU" altLang="ru-RU" sz="2100" dirty="0" smtClean="0"/>
              <a:t>Может привести к ошибочным результатам при измерении мощности дозы в области рентгеновского  диапазона</a:t>
            </a:r>
          </a:p>
          <a:p>
            <a:pPr eaLnBrk="1" hangingPunct="1"/>
            <a:endParaRPr lang="ru-RU" altLang="ru-RU" sz="2100" dirty="0" smtClean="0"/>
          </a:p>
        </p:txBody>
      </p:sp>
      <p:sp>
        <p:nvSpPr>
          <p:cNvPr id="4102" name="Rectangle 20"/>
          <p:cNvSpPr>
            <a:spLocks noChangeArrowheads="1"/>
          </p:cNvSpPr>
          <p:nvPr/>
        </p:nvSpPr>
        <p:spPr bwMode="auto">
          <a:xfrm>
            <a:off x="107950" y="6537325"/>
            <a:ext cx="51466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800" i="1">
                <a:solidFill>
                  <a:srgbClr val="002060"/>
                </a:solidFill>
              </a:rPr>
              <a:t>ПРИБОРЫ   И   ТЕХНОЛОГИИ   ДЛЯ   ЯДЕРНЫХ   ИЗМЕРЕНИЙ   И   РАДИАЦИОННОГО   КОНТРОЛЯ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7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2570163" y="188913"/>
            <a:ext cx="657383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eaLnBrk="1" hangingPunct="1">
              <a:buSzPct val="100000"/>
            </a:pPr>
            <a:r>
              <a:rPr lang="ru-RU" altLang="ru-RU" sz="2400" b="0" i="1">
                <a:solidFill>
                  <a:srgbClr val="FFFFFF"/>
                </a:solidFill>
              </a:rPr>
              <a:t>Предмет разработок</a:t>
            </a:r>
          </a:p>
        </p:txBody>
      </p: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1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75"/>
            <a:ext cx="4481513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050" y="1412875"/>
            <a:ext cx="4481513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2"/>
          <p:cNvSpPr txBox="1">
            <a:spLocks noChangeArrowheads="1"/>
          </p:cNvSpPr>
          <p:nvPr/>
        </p:nvSpPr>
        <p:spPr bwMode="auto">
          <a:xfrm>
            <a:off x="684213" y="5013325"/>
            <a:ext cx="79914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2000" dirty="0">
                <a:solidFill>
                  <a:schemeClr val="tx1"/>
                </a:solidFill>
                <a:cs typeface="Arial" panose="020B0604020202020204" pitchFamily="34" charset="0"/>
              </a:rPr>
              <a:t>Расчетная зависимость чувствительности </a:t>
            </a:r>
            <a:r>
              <a:rPr lang="en-US" altLang="ru-RU" sz="2000" dirty="0">
                <a:solidFill>
                  <a:schemeClr val="tx1"/>
                </a:solidFill>
                <a:cs typeface="Arial" panose="020B0604020202020204" pitchFamily="34" charset="0"/>
              </a:rPr>
              <a:t>NaI(Tl)</a:t>
            </a:r>
            <a:r>
              <a:rPr lang="ru-RU" altLang="ru-RU" sz="2000" dirty="0">
                <a:solidFill>
                  <a:schemeClr val="tx1"/>
                </a:solidFill>
                <a:cs typeface="Arial" panose="020B0604020202020204" pitchFamily="34" charset="0"/>
              </a:rPr>
              <a:t> детекторов </a:t>
            </a:r>
            <a:r>
              <a:rPr lang="en-US" altLang="ru-RU" sz="2000" dirty="0">
                <a:solidFill>
                  <a:schemeClr val="tx1"/>
                </a:solidFill>
                <a:cs typeface="Arial" panose="020B0604020202020204" pitchFamily="34" charset="0"/>
              </a:rPr>
              <a:t>Ø</a:t>
            </a:r>
            <a:r>
              <a:rPr lang="ru-RU" altLang="ru-RU" sz="2000" dirty="0">
                <a:solidFill>
                  <a:schemeClr val="tx1"/>
                </a:solidFill>
                <a:cs typeface="Arial" panose="020B0604020202020204" pitchFamily="34" charset="0"/>
              </a:rPr>
              <a:t>25х16 мм и </a:t>
            </a:r>
            <a:r>
              <a:rPr lang="en-US" altLang="ru-RU" sz="2000" dirty="0">
                <a:solidFill>
                  <a:schemeClr val="tx1"/>
                </a:solidFill>
                <a:cs typeface="Arial" panose="020B0604020202020204" pitchFamily="34" charset="0"/>
              </a:rPr>
              <a:t>Ø</a:t>
            </a:r>
            <a:r>
              <a:rPr lang="ru-RU" altLang="ru-RU" sz="2000" dirty="0">
                <a:solidFill>
                  <a:schemeClr val="tx1"/>
                </a:solidFill>
                <a:cs typeface="Arial" panose="020B0604020202020204" pitchFamily="34" charset="0"/>
              </a:rPr>
              <a:t>40х40 мм от энергии фотонного </a:t>
            </a:r>
            <a:r>
              <a:rPr lang="ru-RU" altLang="ru-RU" sz="2000" dirty="0" smtClean="0">
                <a:solidFill>
                  <a:schemeClr val="tx1"/>
                </a:solidFill>
                <a:cs typeface="Arial" panose="020B0604020202020204" pitchFamily="34" charset="0"/>
              </a:rPr>
              <a:t>излучения, полученная методом Монте-Карло</a:t>
            </a:r>
            <a:endParaRPr lang="ru-RU" altLang="ru-RU" sz="20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9582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-635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7127875" y="6418263"/>
            <a:ext cx="2016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www.atomtex.com</a:t>
            </a:r>
            <a:endParaRPr lang="ru-RU" sz="1600" b="1" i="1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5124" name="Объект 6"/>
          <p:cNvSpPr>
            <a:spLocks noGrp="1"/>
          </p:cNvSpPr>
          <p:nvPr>
            <p:ph sz="half" idx="1"/>
          </p:nvPr>
        </p:nvSpPr>
        <p:spPr>
          <a:xfrm>
            <a:off x="363538" y="1700213"/>
            <a:ext cx="8424862" cy="4392612"/>
          </a:xfrm>
        </p:spPr>
        <p:txBody>
          <a:bodyPr/>
          <a:lstStyle/>
          <a:p>
            <a:pPr eaLnBrk="1" hangingPunct="1"/>
            <a:r>
              <a:rPr lang="ru-RU" altLang="ru-RU" sz="2100" dirty="0" smtClean="0"/>
              <a:t>Использование эталонных рентгеновских установок с широким набором качеств излучений в диапазоне энергий от единиц кэВ до 300 кэВ </a:t>
            </a:r>
          </a:p>
          <a:p>
            <a:pPr eaLnBrk="1" hangingPunct="1"/>
            <a:r>
              <a:rPr lang="ru-RU" altLang="ru-RU" sz="2100" dirty="0" smtClean="0"/>
              <a:t>НО, нижняя граница диапазона мощности доз большинства рентгеновских установок составляет несколько десятков мкЗв/ч, которая находится за пределом рабочего диапазона измерения мощности дозы большинства средств измерений на основе неорганических сцинтилляционных детекторов</a:t>
            </a:r>
          </a:p>
        </p:txBody>
      </p:sp>
      <p:sp>
        <p:nvSpPr>
          <p:cNvPr id="5125" name="Rectangle 20"/>
          <p:cNvSpPr>
            <a:spLocks noChangeArrowheads="1"/>
          </p:cNvSpPr>
          <p:nvPr/>
        </p:nvSpPr>
        <p:spPr bwMode="auto">
          <a:xfrm>
            <a:off x="107950" y="6537325"/>
            <a:ext cx="51466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800" i="1">
                <a:solidFill>
                  <a:srgbClr val="002060"/>
                </a:solidFill>
              </a:rPr>
              <a:t>ПРИБОРЫ   И   ТЕХНОЛОГИИ   ДЛЯ   ЯДЕРНЫХ   ИЗМЕРЕНИЙ   И   РАДИАЦИОННОГО   КОНТРОЛЯ</a:t>
            </a:r>
          </a:p>
        </p:txBody>
      </p:sp>
      <p:sp>
        <p:nvSpPr>
          <p:cNvPr id="5126" name="Заголовок 1"/>
          <p:cNvSpPr>
            <a:spLocks noGrp="1"/>
          </p:cNvSpPr>
          <p:nvPr>
            <p:ph type="title"/>
          </p:nvPr>
        </p:nvSpPr>
        <p:spPr>
          <a:xfrm>
            <a:off x="323850" y="836613"/>
            <a:ext cx="8229600" cy="792162"/>
          </a:xfrm>
        </p:spPr>
        <p:txBody>
          <a:bodyPr/>
          <a:lstStyle/>
          <a:p>
            <a:r>
              <a:rPr lang="ru-RU" altLang="ru-RU" sz="2800" b="1" dirty="0" smtClean="0"/>
              <a:t>Альтернатива</a:t>
            </a:r>
            <a:endParaRPr lang="ru-RU" alt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1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-635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7127875" y="6418263"/>
            <a:ext cx="2016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www.atomtex.com</a:t>
            </a:r>
            <a:endParaRPr lang="ru-RU" sz="1600" b="1" i="1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7172" name="Заголовок 5"/>
          <p:cNvSpPr>
            <a:spLocks noGrp="1"/>
          </p:cNvSpPr>
          <p:nvPr>
            <p:ph type="title"/>
          </p:nvPr>
        </p:nvSpPr>
        <p:spPr>
          <a:xfrm>
            <a:off x="250825" y="838200"/>
            <a:ext cx="8856663" cy="574675"/>
          </a:xfrm>
        </p:spPr>
        <p:txBody>
          <a:bodyPr/>
          <a:lstStyle/>
          <a:p>
            <a:pPr eaLnBrk="1" hangingPunct="1"/>
            <a:r>
              <a:rPr lang="ru-RU" altLang="ru-RU" sz="2400" b="1" dirty="0" smtClean="0"/>
              <a:t>Установка поверочная рентгеновского излучения УПР-АТ300</a:t>
            </a:r>
          </a:p>
        </p:txBody>
      </p:sp>
      <p:sp>
        <p:nvSpPr>
          <p:cNvPr id="7173" name="Rectangle 20"/>
          <p:cNvSpPr>
            <a:spLocks noChangeArrowheads="1"/>
          </p:cNvSpPr>
          <p:nvPr/>
        </p:nvSpPr>
        <p:spPr bwMode="auto">
          <a:xfrm>
            <a:off x="107950" y="6537325"/>
            <a:ext cx="51466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800" i="1">
                <a:solidFill>
                  <a:srgbClr val="002060"/>
                </a:solidFill>
              </a:rPr>
              <a:t>ПРИБОРЫ   И   ТЕХНОЛОГИИ   ДЛЯ   ЯДЕРНЫХ   ИЗМЕРЕНИЙ   И   РАДИАЦИОННОГО   КОНТРОЛЯ</a:t>
            </a:r>
          </a:p>
        </p:txBody>
      </p:sp>
      <p:pic>
        <p:nvPicPr>
          <p:cNvPr id="7174" name="Рисунок 13" descr="C:\Documents and Settings\Verhusha_YA\Рабочий стол\Фото АТ300\1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9" r="-117" b="10539"/>
          <a:stretch>
            <a:fillRect/>
          </a:stretch>
        </p:blipFill>
        <p:spPr bwMode="auto">
          <a:xfrm>
            <a:off x="468313" y="1528763"/>
            <a:ext cx="3814762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540250" y="3789363"/>
          <a:ext cx="4391025" cy="16557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10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739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Диапазоны воспроизводимых единиц</a:t>
                      </a:r>
                    </a:p>
                  </a:txBody>
                  <a:tcPr marL="91402" marR="91402" marT="45723" marB="45723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68548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ru-RU" sz="1600" b="1" dirty="0" smtClean="0"/>
                        <a:t>мощность кермы в воздухе</a:t>
                      </a:r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14 </a:t>
                      </a:r>
                      <a:r>
                        <a:rPr lang="ru-RU" sz="1600" dirty="0" err="1" smtClean="0"/>
                        <a:t>нГр</a:t>
                      </a:r>
                      <a:r>
                        <a:rPr lang="ru-RU" sz="1600" dirty="0" smtClean="0"/>
                        <a:t>/с –</a:t>
                      </a:r>
                      <a:r>
                        <a:rPr lang="ru-RU" sz="1600" baseline="0" dirty="0" smtClean="0"/>
                        <a:t> 18</a:t>
                      </a:r>
                      <a:r>
                        <a:rPr lang="ru-RU" sz="1600" dirty="0" smtClean="0"/>
                        <a:t> </a:t>
                      </a:r>
                      <a:r>
                        <a:rPr lang="ru-RU" sz="1600" dirty="0" err="1" smtClean="0"/>
                        <a:t>мГр</a:t>
                      </a:r>
                      <a:r>
                        <a:rPr lang="ru-RU" sz="1600" dirty="0" smtClean="0"/>
                        <a:t>/с</a:t>
                      </a:r>
                      <a:endParaRPr lang="ru-RU" sz="1600" dirty="0"/>
                    </a:p>
                  </a:txBody>
                  <a:tcPr marL="91402" marR="91402" marT="45723" marB="45723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13245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l-GR" sz="1600" dirty="0" smtClean="0"/>
                        <a:t>δ</a:t>
                      </a:r>
                      <a:r>
                        <a:rPr lang="el-GR" sz="1600" baseline="-25000" dirty="0" smtClean="0"/>
                        <a:t>0</a:t>
                      </a:r>
                      <a:r>
                        <a:rPr lang="ru-RU" sz="1600" dirty="0" smtClean="0"/>
                        <a:t> = 1,8% – 3%</a:t>
                      </a:r>
                    </a:p>
                  </a:txBody>
                  <a:tcPr marL="91402" marR="91402" marT="45723" marB="45723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185" name="Прямоугольник 1"/>
          <p:cNvSpPr>
            <a:spLocks noChangeArrowheads="1"/>
          </p:cNvSpPr>
          <p:nvPr/>
        </p:nvSpPr>
        <p:spPr bwMode="auto">
          <a:xfrm>
            <a:off x="4562475" y="5578475"/>
            <a:ext cx="4572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b="1"/>
              <a:t>Рабочий эталон 1-го разряда</a:t>
            </a:r>
          </a:p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b="1"/>
              <a:t>(по ГОСТ Р 8.804-2012)</a:t>
            </a:r>
          </a:p>
        </p:txBody>
      </p:sp>
      <p:sp>
        <p:nvSpPr>
          <p:cNvPr id="7186" name="Прямоугольник 2"/>
          <p:cNvSpPr>
            <a:spLocks noChangeArrowheads="1"/>
          </p:cNvSpPr>
          <p:nvPr/>
        </p:nvSpPr>
        <p:spPr bwMode="auto">
          <a:xfrm>
            <a:off x="4427538" y="1530350"/>
            <a:ext cx="4572000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buFont typeface="Arial" panose="020B0604020202020204" pitchFamily="34" charset="0"/>
              <a:buNone/>
            </a:pPr>
            <a:r>
              <a:rPr lang="en-US" altLang="ru-RU"/>
              <a:t>1</a:t>
            </a:r>
            <a:r>
              <a:rPr lang="ru-RU" altLang="ru-RU"/>
              <a:t>. Высокоточные рентгеновские аппараты серии </a:t>
            </a:r>
            <a:r>
              <a:rPr lang="en-US" altLang="ru-RU"/>
              <a:t>ISOVOLT</a:t>
            </a:r>
            <a:r>
              <a:rPr lang="ru-RU" altLang="ru-RU"/>
              <a:t> </a:t>
            </a:r>
            <a:r>
              <a:rPr lang="en-US" altLang="ru-RU"/>
              <a:t>Titan 320 </a:t>
            </a:r>
            <a:r>
              <a:rPr lang="ru-RU" altLang="ru-RU"/>
              <a:t>и/или 225 с металлокерамическими трубками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ru-RU" altLang="ru-RU"/>
              <a:t>2.Система позиционирования с автоматизированным перемещением рабочего стола по координатам </a:t>
            </a:r>
            <a:r>
              <a:rPr lang="en-US" altLang="ru-RU"/>
              <a:t>X, Y, Z </a:t>
            </a:r>
            <a:r>
              <a:rPr lang="ru-RU" altLang="ru-RU"/>
              <a:t>с точностью 50 мкм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7127875" y="6418263"/>
            <a:ext cx="2016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www.atomtex.com</a:t>
            </a:r>
            <a:endParaRPr lang="ru-RU" sz="1600" b="1" i="1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8196" name="Заголовок 5"/>
          <p:cNvSpPr>
            <a:spLocks noGrp="1"/>
          </p:cNvSpPr>
          <p:nvPr>
            <p:ph type="title"/>
          </p:nvPr>
        </p:nvSpPr>
        <p:spPr>
          <a:xfrm>
            <a:off x="179388" y="836613"/>
            <a:ext cx="3887787" cy="1368425"/>
          </a:xfrm>
        </p:spPr>
        <p:txBody>
          <a:bodyPr/>
          <a:lstStyle/>
          <a:p>
            <a:pPr eaLnBrk="1" hangingPunct="1"/>
            <a:r>
              <a:rPr lang="ru-RU" altLang="ru-RU" sz="2400" b="1" dirty="0" smtClean="0"/>
              <a:t>Спектрометрические </a:t>
            </a:r>
            <a:br>
              <a:rPr lang="ru-RU" altLang="ru-RU" sz="2400" b="1" dirty="0" smtClean="0"/>
            </a:br>
            <a:r>
              <a:rPr lang="ru-RU" altLang="ru-RU" sz="2400" b="1" dirty="0" smtClean="0"/>
              <a:t>блоки-компараторы рентгеновского и гамма-излучения</a:t>
            </a:r>
          </a:p>
        </p:txBody>
      </p:sp>
      <p:sp>
        <p:nvSpPr>
          <p:cNvPr id="8197" name="Rectangle 20"/>
          <p:cNvSpPr>
            <a:spLocks noChangeArrowheads="1"/>
          </p:cNvSpPr>
          <p:nvPr/>
        </p:nvSpPr>
        <p:spPr bwMode="auto">
          <a:xfrm>
            <a:off x="107950" y="6537325"/>
            <a:ext cx="51466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800" i="1">
                <a:solidFill>
                  <a:srgbClr val="002060"/>
                </a:solidFill>
              </a:rPr>
              <a:t>ПРИБОРЫ   И   ТЕХНОЛОГИИ   ДЛЯ   ЯДЕРНЫХ   ИЗМЕРЕНИЙ   И   РАДИАЦИОННОГО   КОНТРОЛЯ</a:t>
            </a:r>
          </a:p>
        </p:txBody>
      </p:sp>
      <p:pic>
        <p:nvPicPr>
          <p:cNvPr id="8198" name="Picture 2" descr="D:\Новиченко\Метрология 2019\Рисунок 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2349500"/>
            <a:ext cx="3897312" cy="2592388"/>
          </a:xfrm>
        </p:spPr>
      </p:pic>
      <p:sp>
        <p:nvSpPr>
          <p:cNvPr id="8200" name="TextBox 2"/>
          <p:cNvSpPr txBox="1">
            <a:spLocks noChangeArrowheads="1"/>
          </p:cNvSpPr>
          <p:nvPr/>
        </p:nvSpPr>
        <p:spPr bwMode="auto">
          <a:xfrm>
            <a:off x="2843213" y="4389438"/>
            <a:ext cx="2159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1600"/>
              <a:t>1</a:t>
            </a:r>
          </a:p>
        </p:txBody>
      </p:sp>
      <p:sp>
        <p:nvSpPr>
          <p:cNvPr id="8201" name="TextBox 10"/>
          <p:cNvSpPr txBox="1">
            <a:spLocks noChangeArrowheads="1"/>
          </p:cNvSpPr>
          <p:nvPr/>
        </p:nvSpPr>
        <p:spPr bwMode="auto">
          <a:xfrm>
            <a:off x="3348038" y="4383088"/>
            <a:ext cx="2159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1600"/>
              <a:t>2</a:t>
            </a:r>
          </a:p>
        </p:txBody>
      </p:sp>
      <p:sp>
        <p:nvSpPr>
          <p:cNvPr id="8202" name="Прямоугольник 11"/>
          <p:cNvSpPr>
            <a:spLocks noChangeArrowheads="1"/>
          </p:cNvSpPr>
          <p:nvPr/>
        </p:nvSpPr>
        <p:spPr bwMode="auto">
          <a:xfrm>
            <a:off x="107950" y="5084763"/>
            <a:ext cx="410368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1400" dirty="0"/>
              <a:t>1 – Блок-компаратор рентгеновского излучения БКМР-АТ1104</a:t>
            </a:r>
          </a:p>
          <a:p>
            <a:pPr eaLnBrk="1" hangingPunct="1"/>
            <a:r>
              <a:rPr lang="ru-RU" altLang="ru-RU" sz="1400" dirty="0"/>
              <a:t>2 – Блок-компаратор гамма–излучения БКМГ-АТ1102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4156075" y="1268413"/>
          <a:ext cx="4953000" cy="4951414"/>
        </p:xfrm>
        <a:graphic>
          <a:graphicData uri="http://schemas.openxmlformats.org/drawingml/2006/table">
            <a:tbl>
              <a:tblPr/>
              <a:tblGrid>
                <a:gridCol w="20265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492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997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6716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156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Noto Sans CJK SC Regular" charset="0"/>
                          <a:cs typeface="Noto Sans CJK SC Regular" charset="0"/>
                        </a:rPr>
                        <a:t>Основные характеристики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025" marR="59025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Noto Sans CJK SC Regular" charset="0"/>
                          <a:cs typeface="Noto Sans CJK SC Regular" charset="0"/>
                        </a:rPr>
                        <a:t>БКМГ-АТ1102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025" marR="59025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014" marR="59014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Noto Sans CJK SC Regular" charset="0"/>
                          <a:cs typeface="Noto Sans CJK SC Regular" charset="0"/>
                        </a:rPr>
                        <a:t>БКМР-АТ1104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025" marR="59025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7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Noto Sans CJK SC Regular" charset="0"/>
                          <a:cs typeface="Noto Sans CJK SC Regular" charset="0"/>
                        </a:rPr>
                        <a:t>Детектор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025" marR="59025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Noto Sans CJK SC Regular" charset="0"/>
                          <a:cs typeface="Noto Sans CJK SC Regular" charset="0"/>
                        </a:rPr>
                        <a:t>Сцинтилляционный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Noto Sans CJK SC Regular" charset="0"/>
                          <a:cs typeface="Noto Sans CJK SC Regular" charset="0"/>
                        </a:rPr>
                        <a:t>NaI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Noto Sans CJK SC Regular" charset="0"/>
                          <a:cs typeface="Noto Sans CJK SC Regular" charset="0"/>
                        </a:rPr>
                        <a:t>(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Noto Sans CJK SC Regular" charset="0"/>
                          <a:cs typeface="Noto Sans CJK SC Regular" charset="0"/>
                        </a:rPr>
                        <a:t>Tl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Noto Sans CJK SC Regular" charset="0"/>
                          <a:cs typeface="Noto Sans CJK SC Regular" charset="0"/>
                        </a:rPr>
                        <a:t>)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Noto Sans CJK SC Regular" charset="0"/>
                          <a:cs typeface="Noto Sans CJK SC Regular" charset="0"/>
                        </a:rPr>
                        <a:t>Ø40×40 мм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025" marR="59025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014" marR="59014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Noto Sans CJK SC Regular" charset="0"/>
                          <a:cs typeface="Noto Sans CJK SC Regular" charset="0"/>
                        </a:rPr>
                        <a:t>Сцинтилляционный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Noto Sans CJK SC Regular" charset="0"/>
                          <a:cs typeface="Noto Sans CJK SC Regular" charset="0"/>
                        </a:rPr>
                        <a:t>NaI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Noto Sans CJK SC Regular" charset="0"/>
                          <a:cs typeface="Noto Sans CJK SC Regular" charset="0"/>
                        </a:rPr>
                        <a:t>(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Noto Sans CJK SC Regular" charset="0"/>
                          <a:cs typeface="Noto Sans CJK SC Regular" charset="0"/>
                        </a:rPr>
                        <a:t>Tl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Noto Sans CJK SC Regular" charset="0"/>
                          <a:cs typeface="Noto Sans CJK SC Regular" charset="0"/>
                        </a:rPr>
                        <a:t>)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Noto Sans CJK SC Regular" charset="0"/>
                          <a:cs typeface="Noto Sans CJK SC Regular" charset="0"/>
                        </a:rPr>
                        <a:t>Ø9×2 мм с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Noto Sans CJK SC Regular" charset="0"/>
                          <a:cs typeface="Noto Sans CJK SC Regular" charset="0"/>
                        </a:rPr>
                        <a:t>Be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Noto Sans CJK SC Regular" charset="0"/>
                          <a:cs typeface="Noto Sans CJK SC Regular" charset="0"/>
                        </a:rPr>
                        <a:t> окном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025" marR="59025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56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Noto Sans CJK SC Regular" charset="0"/>
                          <a:cs typeface="Noto Sans CJK SC Regular" charset="0"/>
                        </a:rPr>
                        <a:t>Диапазон энергий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025" marR="59025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Noto Sans CJK SC Regular" charset="0"/>
                          <a:cs typeface="Noto Sans CJK SC Regular" charset="0"/>
                        </a:rPr>
                        <a:t>40 кэВ – 1500 кэВ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025" marR="59025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014" marR="5901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Noto Sans CJK SC Regular" charset="0"/>
                          <a:cs typeface="Noto Sans CJK SC Regular" charset="0"/>
                        </a:rPr>
                        <a:t>5 – 330 кэВ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025" marR="59025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627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Noto Sans CJK SC Regular" charset="0"/>
                          <a:cs typeface="Noto Sans CJK SC Regular" charset="0"/>
                        </a:rPr>
                        <a:t>Диапазон измерения мощности кермы в воздухе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025" marR="59025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Noto Sans CJK SC Regular" charset="0"/>
                          <a:cs typeface="Noto Sans CJK SC Regular" charset="0"/>
                        </a:rPr>
                        <a:t>0,03  – 5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Noto Sans CJK SC Regular" charset="0"/>
                          <a:cs typeface="Noto Sans CJK SC Regular" charset="0"/>
                        </a:rPr>
                        <a:t>нГр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Noto Sans CJK SC Regular" charset="0"/>
                          <a:cs typeface="Noto Sans CJK SC Regular" charset="0"/>
                        </a:rPr>
                        <a:t>/с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Noto Sans CJK SC Regular" charset="0"/>
                          <a:cs typeface="Noto Sans CJK SC Regular" charset="0"/>
                        </a:rPr>
                        <a:t>(40 – 300 кэВ)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Noto Sans CJK SC Regular" charset="0"/>
                          <a:cs typeface="Noto Sans CJK SC Regular" charset="0"/>
                        </a:rPr>
                        <a:t>0,03  – 50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Noto Sans CJK SC Regular" charset="0"/>
                          <a:cs typeface="Noto Sans CJK SC Regular" charset="0"/>
                        </a:rPr>
                        <a:t>нГр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Noto Sans CJK SC Regular" charset="0"/>
                          <a:cs typeface="Noto Sans CJK SC Regular" charset="0"/>
                        </a:rPr>
                        <a:t>/с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Noto Sans CJK SC Regular" charset="0"/>
                          <a:cs typeface="Noto Sans CJK SC Regular" charset="0"/>
                        </a:rPr>
                        <a:t>(300 – 1500 кэВ)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025" marR="59025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014" marR="5901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Noto Sans CJK SC Regular" charset="0"/>
                          <a:cs typeface="Noto Sans CJK SC Regular" charset="0"/>
                        </a:rPr>
                        <a:t>0,4  – 50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Noto Sans CJK SC Regular" charset="0"/>
                          <a:cs typeface="Noto Sans CJK SC Regular" charset="0"/>
                        </a:rPr>
                        <a:t>нГр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Noto Sans CJK SC Regular" charset="0"/>
                          <a:cs typeface="Noto Sans CJK SC Regular" charset="0"/>
                        </a:rPr>
                        <a:t>/с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Noto Sans CJK SC Regular" charset="0"/>
                          <a:cs typeface="Noto Sans CJK SC Regular" charset="0"/>
                        </a:rPr>
                        <a:t> 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025" marR="59025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47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Noto Sans CJK SC Regular" charset="0"/>
                          <a:cs typeface="Noto Sans CJK SC Regular" charset="0"/>
                        </a:rPr>
                        <a:t>Типовое энергетическое разрешение 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025" marR="59025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Noto Sans CJK SC Regular" charset="0"/>
                          <a:cs typeface="Noto Sans CJK SC Regular" charset="0"/>
                        </a:rPr>
                        <a:t>8 %                                                (для энергии 662 кэВ </a:t>
                      </a:r>
                      <a:r>
                        <a:rPr kumimoji="0" lang="ru-RU" sz="1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Noto Sans CJK SC Regular" charset="0"/>
                          <a:cs typeface="Noto Sans CJK SC Regular" charset="0"/>
                        </a:rPr>
                        <a:t>137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Noto Sans CJK SC Regular" charset="0"/>
                          <a:cs typeface="Noto Sans CJK SC Regular" charset="0"/>
                        </a:rPr>
                        <a:t>Cs)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025" marR="59025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014" marR="5901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Noto Sans CJK SC Regular" charset="0"/>
                          <a:cs typeface="Noto Sans CJK SC Regular" charset="0"/>
                        </a:rPr>
                        <a:t>12,5%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Noto Sans CJK SC Regular" charset="0"/>
                          <a:cs typeface="Noto Sans CJK SC Regular" charset="0"/>
                        </a:rPr>
                        <a:t>(для энергии 59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Noto Sans CJK SC Regular" charset="0"/>
                          <a:cs typeface="Noto Sans CJK SC Regular" charset="0"/>
                        </a:rPr>
                        <a:t>,6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Noto Sans CJK SC Regular" charset="0"/>
                          <a:cs typeface="Noto Sans CJK SC Regular" charset="0"/>
                        </a:rPr>
                        <a:t> кэВ </a:t>
                      </a:r>
                      <a:r>
                        <a:rPr kumimoji="0" lang="en-US" sz="1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Noto Sans CJK SC Regular" charset="0"/>
                          <a:cs typeface="Noto Sans CJK SC Regular" charset="0"/>
                        </a:rPr>
                        <a:t>241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Noto Sans CJK SC Regular" charset="0"/>
                          <a:cs typeface="Noto Sans CJK SC Regular" charset="0"/>
                        </a:rPr>
                        <a:t>Am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Noto Sans CJK SC Regular" charset="0"/>
                          <a:cs typeface="Noto Sans CJK SC Regular" charset="0"/>
                        </a:rPr>
                        <a:t>)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025" marR="59025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13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Noto Sans CJK SC Regular" charset="0"/>
                          <a:cs typeface="Noto Sans CJK SC Regular" charset="0"/>
                        </a:rPr>
                        <a:t>Максимальная входная статистическая загрузка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025" marR="59025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CAD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Noto Sans CJK SC Regular" charset="0"/>
                          <a:cs typeface="Noto Sans CJK SC Regular" charset="0"/>
                        </a:rPr>
                        <a:t>менее 2·10</a:t>
                      </a:r>
                      <a:r>
                        <a:rPr kumimoji="0" lang="en-US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Noto Sans CJK SC Regular" charset="0"/>
                          <a:cs typeface="Noto Sans CJK SC Regular" charset="0"/>
                        </a:rPr>
                        <a:t>5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Noto Sans CJK SC Regular" charset="0"/>
                          <a:cs typeface="Noto Sans CJK SC Regular" charset="0"/>
                        </a:rPr>
                        <a:t> с</a:t>
                      </a:r>
                      <a:r>
                        <a:rPr kumimoji="0" lang="ru-RU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Noto Sans CJK SC Regular" charset="0"/>
                          <a:cs typeface="Noto Sans CJK SC Regular" charset="0"/>
                        </a:rPr>
                        <a:t>-1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025" marR="59025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CAD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014" marR="5901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Noto Sans CJK SC Regular" charset="0"/>
                          <a:cs typeface="Noto Sans CJK SC Regular" charset="0"/>
                        </a:rPr>
                        <a:t>менее 1·10</a:t>
                      </a:r>
                      <a:r>
                        <a:rPr kumimoji="0" lang="ru-RU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Noto Sans CJK SC Regular" charset="0"/>
                          <a:cs typeface="Noto Sans CJK SC Regular" charset="0"/>
                        </a:rPr>
                        <a:t>5</a:t>
                      </a: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Noto Sans CJK SC Regular" charset="0"/>
                          <a:cs typeface="Noto Sans CJK SC Regular" charset="0"/>
                        </a:rPr>
                        <a:t>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Noto Sans CJK SC Regular" charset="0"/>
                          <a:cs typeface="Noto Sans CJK SC Regular" charset="0"/>
                        </a:rPr>
                        <a:t>с</a:t>
                      </a:r>
                      <a:r>
                        <a:rPr kumimoji="0" lang="ru-RU" sz="1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Noto Sans CJK SC Regular" charset="0"/>
                          <a:cs typeface="Noto Sans CJK SC Regular" charset="0"/>
                        </a:rPr>
                        <a:t>-1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025" marR="59025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CAD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257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Предел основной относительной погрешности измерения МД</a:t>
                      </a:r>
                      <a:endParaRPr lang="ru-RU" sz="1000" b="1" dirty="0" smtClean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9025" marR="59025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5-7%</a:t>
                      </a:r>
                    </a:p>
                  </a:txBody>
                  <a:tcPr marL="59025" marR="59025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014" marR="59014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5-7%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025" marR="59025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476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Noto Sans CJK SC Regular" charset="0"/>
                          <a:cs typeface="Noto Sans CJK SC Regular" charset="0"/>
                        </a:rPr>
                        <a:t>Количество каналов АЦП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025" marR="59025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CAD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Noto Sans CJK SC Regular" charset="0"/>
                          <a:cs typeface="Noto Sans CJK SC Regular" charset="0"/>
                        </a:rPr>
                        <a:t>1024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025" marR="59025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CAD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014" marR="59014" marT="0" marB="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Noto Sans CJK SC Regular" charset="0"/>
                          <a:cs typeface="Noto Sans CJK SC Regular" charset="0"/>
                        </a:rPr>
                        <a:t>512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025" marR="59025" marT="0" marB="0" anchor="ctr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CAD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461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Noto Sans CJK SC Regular" charset="0"/>
                          <a:cs typeface="Noto Sans CJK SC Regular" charset="0"/>
                        </a:rPr>
                        <a:t>Интерфейс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025" marR="59025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Noto Sans CJK SC Regular" charset="0"/>
                          <a:cs typeface="Noto Sans CJK SC Regular" charset="0"/>
                        </a:rPr>
                        <a:t>RS232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025" marR="59025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461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Noto Sans CJK SC Regular" charset="0"/>
                          <a:cs typeface="Noto Sans CJK SC Regular" charset="0"/>
                        </a:rPr>
                        <a:t>Интерфейс подключения к ПК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025" marR="59025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CADC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Noto Sans CJK SC Regular" charset="0"/>
                          <a:cs typeface="Noto Sans CJK SC Regular" charset="0"/>
                        </a:rPr>
                        <a:t>USB (через адаптер интерфейсный)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025" marR="59025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2CAD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505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Noto Sans CJK SC Regular" charset="0"/>
                          <a:cs typeface="Noto Sans CJK SC Regular" charset="0"/>
                        </a:rPr>
                        <a:t>Диапазон рабочих температур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025" marR="59025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Noto Sans CJK SC Regular" charset="0"/>
                          <a:cs typeface="Noto Sans CJK SC Regular" charset="0"/>
                        </a:rPr>
                        <a:t>от 15°С до 25°С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025" marR="59025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156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Noto Sans CJK SC Regular" charset="0"/>
                          <a:cs typeface="Noto Sans CJK SC Regular" charset="0"/>
                        </a:rPr>
                        <a:t>Габаритные размеры, масса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025" marR="59025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Noto Sans CJK SC Regular" charset="0"/>
                          <a:cs typeface="Noto Sans CJK SC Regular" charset="0"/>
                        </a:rPr>
                        <a:t>Ø64х280 мм, 1,2 кг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9025" marR="59025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Noto Sans CJK SC Regular" charset="0"/>
                          <a:cs typeface="Noto Sans CJK SC Regular" charset="0"/>
                        </a:rPr>
                        <a:t>Ø60х196 мм, 0,6 кг</a:t>
                      </a:r>
                    </a:p>
                  </a:txBody>
                  <a:tcPr marL="59025" marR="59025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2D2D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D2DB9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7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2570163" y="188913"/>
            <a:ext cx="657383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eaLnBrk="1" hangingPunct="1">
              <a:buSzPct val="100000"/>
            </a:pPr>
            <a:r>
              <a:rPr lang="ru-RU" altLang="ru-RU" sz="2400" b="0" i="1">
                <a:solidFill>
                  <a:srgbClr val="FFFFFF"/>
                </a:solidFill>
              </a:rPr>
              <a:t>Предмет разработок</a:t>
            </a:r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5" name="Прямоугольник 9"/>
          <p:cNvSpPr>
            <a:spLocks noChangeArrowheads="1"/>
          </p:cNvSpPr>
          <p:nvPr/>
        </p:nvSpPr>
        <p:spPr bwMode="auto">
          <a:xfrm>
            <a:off x="682625" y="1220788"/>
            <a:ext cx="7907338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>
              <a:defRPr b="1"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>
              <a:defRPr b="1"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>
              <a:defRPr b="1"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>
              <a:defRPr b="1"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defTabSz="914400" eaLnBrk="1" hangingPunct="1"/>
            <a:r>
              <a:rPr lang="ru-RU" altLang="ru-RU" b="0">
                <a:solidFill>
                  <a:srgbClr val="000000"/>
                </a:solidFill>
              </a:rPr>
              <a:t>Спектрометрический метод дозиметрии для получения величины дозы непосредственно из аппаратурного спектра, используя функцию радиационного отклика</a:t>
            </a:r>
            <a:r>
              <a:rPr lang="en-US" altLang="ru-RU" b="0">
                <a:solidFill>
                  <a:srgbClr val="000000"/>
                </a:solidFill>
              </a:rPr>
              <a:t> </a:t>
            </a:r>
            <a:r>
              <a:rPr lang="ru-RU" altLang="ru-RU" b="0">
                <a:solidFill>
                  <a:srgbClr val="000000"/>
                </a:solidFill>
              </a:rPr>
              <a:t>в качестве ядра интегрального преобразования от характеристики поля к дозе. </a:t>
            </a:r>
          </a:p>
          <a:p>
            <a:pPr defTabSz="914400" eaLnBrk="1" hangingPunct="1">
              <a:buFontTx/>
              <a:buChar char="-"/>
            </a:pPr>
            <a:endParaRPr lang="ru-RU" altLang="ru-RU" b="0">
              <a:solidFill>
                <a:srgbClr val="000000"/>
              </a:solidFill>
            </a:endParaRPr>
          </a:p>
          <a:p>
            <a:pPr defTabSz="914400" eaLnBrk="1" hangingPunct="1">
              <a:buFontTx/>
              <a:buChar char="-"/>
            </a:pPr>
            <a:endParaRPr lang="ru-RU" altLang="ru-RU" b="0">
              <a:solidFill>
                <a:srgbClr val="000000"/>
              </a:solidFill>
            </a:endParaRPr>
          </a:p>
          <a:p>
            <a:pPr defTabSz="914400" eaLnBrk="1" hangingPunct="1">
              <a:buFontTx/>
              <a:buChar char="-"/>
            </a:pPr>
            <a:endParaRPr lang="ru-RU" altLang="ru-RU" b="0">
              <a:solidFill>
                <a:srgbClr val="000000"/>
              </a:solidFill>
            </a:endParaRPr>
          </a:p>
          <a:p>
            <a:pPr defTabSz="914400" eaLnBrk="1" hangingPunct="1">
              <a:buFontTx/>
              <a:buChar char="-"/>
            </a:pPr>
            <a:endParaRPr lang="ru-RU" altLang="ru-RU" b="0">
              <a:solidFill>
                <a:srgbClr val="000000"/>
              </a:solidFill>
            </a:endParaRPr>
          </a:p>
          <a:p>
            <a:pPr defTabSz="914400" eaLnBrk="1" hangingPunct="1">
              <a:buFontTx/>
              <a:buChar char="-"/>
            </a:pPr>
            <a:endParaRPr lang="ru-RU" altLang="ru-RU" b="0">
              <a:solidFill>
                <a:srgbClr val="000000"/>
              </a:solidFill>
            </a:endParaRPr>
          </a:p>
          <a:p>
            <a:pPr defTabSz="914400" eaLnBrk="1" hangingPunct="1">
              <a:buFontTx/>
              <a:buChar char="-"/>
            </a:pPr>
            <a:endParaRPr lang="ru-RU" altLang="ru-RU" b="0">
              <a:solidFill>
                <a:srgbClr val="000000"/>
              </a:solidFill>
            </a:endParaRPr>
          </a:p>
          <a:p>
            <a:pPr defTabSz="914400" eaLnBrk="1" hangingPunct="1">
              <a:buFontTx/>
              <a:buChar char="-"/>
            </a:pPr>
            <a:endParaRPr lang="ru-RU" altLang="ru-RU" b="0">
              <a:solidFill>
                <a:srgbClr val="000000"/>
              </a:solidFill>
            </a:endParaRPr>
          </a:p>
          <a:p>
            <a:pPr defTabSz="914400" eaLnBrk="1" hangingPunct="1"/>
            <a:endParaRPr lang="ru-RU" altLang="ru-RU" b="0">
              <a:solidFill>
                <a:srgbClr val="000000"/>
              </a:solidFill>
            </a:endParaRPr>
          </a:p>
          <a:p>
            <a:pPr defTabSz="914400" eaLnBrk="1" hangingPunct="1"/>
            <a:endParaRPr lang="ru-RU" altLang="ru-RU" b="0">
              <a:solidFill>
                <a:srgbClr val="000000"/>
              </a:solidFill>
            </a:endParaRPr>
          </a:p>
          <a:p>
            <a:pPr defTabSz="914400" eaLnBrk="1" hangingPunct="1"/>
            <a:endParaRPr lang="ru-RU" altLang="ru-RU" b="0">
              <a:solidFill>
                <a:srgbClr val="000000"/>
              </a:solidFill>
            </a:endParaRPr>
          </a:p>
          <a:p>
            <a:pPr defTabSz="914400" eaLnBrk="1" hangingPunct="1"/>
            <a:endParaRPr lang="ru-RU" altLang="ru-RU" b="0">
              <a:solidFill>
                <a:srgbClr val="000000"/>
              </a:solidFill>
            </a:endParaRPr>
          </a:p>
          <a:p>
            <a:pPr defTabSz="914400" eaLnBrk="1" hangingPunct="1"/>
            <a:r>
              <a:rPr lang="ru-RU" altLang="ru-RU" b="0">
                <a:solidFill>
                  <a:srgbClr val="000000"/>
                </a:solidFill>
              </a:rPr>
              <a:t>*</a:t>
            </a:r>
            <a:r>
              <a:rPr lang="en-US" altLang="ru-RU" b="0">
                <a:solidFill>
                  <a:srgbClr val="000000"/>
                </a:solidFill>
              </a:rPr>
              <a:t>Moriuchi, S. A new method of dose evaluation by spectrum-dose conversion operator and determination of the operator / S. Moriuchi // JAERI 1209, Japan Atomic Energy Research Institute (1970).</a:t>
            </a:r>
            <a:endParaRPr lang="ru-RU" altLang="ru-RU" b="0">
              <a:solidFill>
                <a:srgbClr val="000000"/>
              </a:solidFill>
            </a:endParaRPr>
          </a:p>
        </p:txBody>
      </p:sp>
      <p:pic>
        <p:nvPicPr>
          <p:cNvPr id="15366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25" y="2398713"/>
            <a:ext cx="4646613" cy="291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95328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7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2570163" y="188913"/>
            <a:ext cx="657383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eaLnBrk="1" hangingPunct="1">
              <a:buSzPct val="100000"/>
            </a:pPr>
            <a:r>
              <a:rPr lang="ru-RU" altLang="ru-RU" sz="2400" b="0" i="1">
                <a:solidFill>
                  <a:srgbClr val="FFFFFF"/>
                </a:solidFill>
              </a:rPr>
              <a:t>Предмет разработок</a:t>
            </a:r>
          </a:p>
        </p:txBody>
      </p:sp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2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379538"/>
            <a:ext cx="2887662" cy="172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630" name="Text Box 5"/>
          <p:cNvSpPr txBox="1">
            <a:spLocks noChangeArrowheads="1"/>
          </p:cNvSpPr>
          <p:nvPr/>
        </p:nvSpPr>
        <p:spPr bwMode="auto">
          <a:xfrm>
            <a:off x="233363" y="1227138"/>
            <a:ext cx="5776912" cy="203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panose="020B0604020202020204" pitchFamily="34" charset="0"/>
                <a:ea typeface="Noto Sans CJK SC Regular"/>
                <a:cs typeface="Noto Sans CJK SC Regular"/>
              </a:defRPr>
            </a:lvl9pPr>
          </a:lstStyle>
          <a:p>
            <a:pPr eaLnBrk="1" hangingPunct="1">
              <a:buSzPct val="100000"/>
            </a:pPr>
            <a:r>
              <a:rPr lang="ru-RU" altLang="ru-RU" sz="1400" b="0">
                <a:solidFill>
                  <a:srgbClr val="000000"/>
                </a:solidFill>
                <a:cs typeface="Calibri" panose="020F0502020204030204" pitchFamily="34" charset="0"/>
              </a:rPr>
              <a:t>Измерение мощности кермы в воздухе в диапазоне </a:t>
            </a:r>
          </a:p>
          <a:p>
            <a:pPr eaLnBrk="1" hangingPunct="1">
              <a:buSzPct val="100000"/>
            </a:pPr>
            <a:r>
              <a:rPr lang="ru-RU" altLang="ru-RU" sz="1400" b="0">
                <a:solidFill>
                  <a:srgbClr val="000000"/>
                </a:solidFill>
                <a:cs typeface="Calibri" panose="020F0502020204030204" pitchFamily="34" charset="0"/>
              </a:rPr>
              <a:t>0,02 - 100 нГр/с на эталонной установке гамма-излучения </a:t>
            </a:r>
            <a:r>
              <a:rPr lang="ru-RU" altLang="ru-RU" sz="1400">
                <a:solidFill>
                  <a:srgbClr val="000000"/>
                </a:solidFill>
                <a:cs typeface="Calibri" panose="020F0502020204030204" pitchFamily="34" charset="0"/>
              </a:rPr>
              <a:t>УИЭЗ</a:t>
            </a:r>
            <a:r>
              <a:rPr lang="ru-RU" altLang="ru-RU" sz="1400" b="0">
                <a:solidFill>
                  <a:srgbClr val="000000"/>
                </a:solidFill>
                <a:cs typeface="Calibri" panose="020F0502020204030204" pitchFamily="34" charset="0"/>
              </a:rPr>
              <a:t> с использованием источников гамма-излучения </a:t>
            </a:r>
            <a:r>
              <a:rPr lang="ru-RU" altLang="ru-RU" sz="1400" b="0" baseline="30000">
                <a:solidFill>
                  <a:srgbClr val="000000"/>
                </a:solidFill>
                <a:cs typeface="Calibri" panose="020F0502020204030204" pitchFamily="34" charset="0"/>
              </a:rPr>
              <a:t>241</a:t>
            </a:r>
            <a:r>
              <a:rPr lang="ru-RU" altLang="ru-RU" sz="1400" b="0">
                <a:solidFill>
                  <a:srgbClr val="000000"/>
                </a:solidFill>
                <a:cs typeface="Calibri" panose="020F0502020204030204" pitchFamily="34" charset="0"/>
              </a:rPr>
              <a:t>Am, </a:t>
            </a:r>
            <a:r>
              <a:rPr lang="ru-RU" altLang="ru-RU" sz="1400" b="0" baseline="30000">
                <a:solidFill>
                  <a:srgbClr val="000000"/>
                </a:solidFill>
                <a:cs typeface="Calibri" panose="020F0502020204030204" pitchFamily="34" charset="0"/>
              </a:rPr>
              <a:t>137</a:t>
            </a:r>
            <a:r>
              <a:rPr lang="ru-RU" altLang="ru-RU" sz="1400" b="0">
                <a:solidFill>
                  <a:srgbClr val="000000"/>
                </a:solidFill>
                <a:cs typeface="Calibri" panose="020F0502020204030204" pitchFamily="34" charset="0"/>
              </a:rPr>
              <a:t>Сs, </a:t>
            </a:r>
            <a:r>
              <a:rPr lang="ru-RU" altLang="ru-RU" sz="1400" b="0" baseline="30000">
                <a:solidFill>
                  <a:srgbClr val="000000"/>
                </a:solidFill>
                <a:cs typeface="Calibri" panose="020F0502020204030204" pitchFamily="34" charset="0"/>
              </a:rPr>
              <a:t>226</a:t>
            </a:r>
            <a:r>
              <a:rPr lang="ru-RU" altLang="ru-RU" sz="1400" b="0">
                <a:solidFill>
                  <a:srgbClr val="000000"/>
                </a:solidFill>
                <a:cs typeface="Calibri" panose="020F0502020204030204" pitchFamily="34" charset="0"/>
              </a:rPr>
              <a:t>Ra, </a:t>
            </a:r>
            <a:r>
              <a:rPr lang="ru-RU" altLang="ru-RU" sz="1400" b="0" baseline="30000">
                <a:solidFill>
                  <a:srgbClr val="000000"/>
                </a:solidFill>
                <a:cs typeface="Calibri" panose="020F0502020204030204" pitchFamily="34" charset="0"/>
              </a:rPr>
              <a:t>60</a:t>
            </a:r>
            <a:r>
              <a:rPr lang="ru-RU" altLang="ru-RU" sz="1400" b="0">
                <a:solidFill>
                  <a:srgbClr val="000000"/>
                </a:solidFill>
                <a:cs typeface="Calibri" panose="020F0502020204030204" pitchFamily="34" charset="0"/>
              </a:rPr>
              <a:t>Co;</a:t>
            </a:r>
          </a:p>
          <a:p>
            <a:pPr eaLnBrk="1" hangingPunct="1">
              <a:buSzPct val="100000"/>
            </a:pPr>
            <a:endParaRPr lang="ru-RU" altLang="ru-RU" sz="1400" b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eaLnBrk="1" hangingPunct="1">
              <a:buSzPct val="100000"/>
            </a:pPr>
            <a:r>
              <a:rPr lang="ru-RU" altLang="ru-RU" sz="1400" b="0">
                <a:solidFill>
                  <a:srgbClr val="000000"/>
                </a:solidFill>
                <a:cs typeface="Calibri" panose="020F0502020204030204" pitchFamily="34" charset="0"/>
              </a:rPr>
              <a:t>Измерение мощности кермы в воздухе в диапазоне </a:t>
            </a:r>
          </a:p>
          <a:p>
            <a:pPr eaLnBrk="1" hangingPunct="1">
              <a:buSzPct val="100000"/>
            </a:pPr>
            <a:r>
              <a:rPr lang="ru-RU" altLang="ru-RU" sz="1400" b="0">
                <a:solidFill>
                  <a:srgbClr val="000000"/>
                </a:solidFill>
                <a:cs typeface="Calibri" panose="020F0502020204030204" pitchFamily="34" charset="0"/>
              </a:rPr>
              <a:t>1,2 - 12 нГр/с на эталонной установке рентгеновского излучения </a:t>
            </a:r>
            <a:r>
              <a:rPr lang="ru-RU" altLang="ru-RU" sz="1400">
                <a:solidFill>
                  <a:srgbClr val="000000"/>
                </a:solidFill>
                <a:cs typeface="Calibri" panose="020F0502020204030204" pitchFamily="34" charset="0"/>
              </a:rPr>
              <a:t>УЭД 50-320 </a:t>
            </a:r>
            <a:r>
              <a:rPr lang="ru-RU" altLang="ru-RU" sz="1400" b="0">
                <a:solidFill>
                  <a:srgbClr val="000000"/>
                </a:solidFill>
                <a:cs typeface="Calibri" panose="020F0502020204030204" pitchFamily="34" charset="0"/>
              </a:rPr>
              <a:t>(режим качества излучения L) в диапазоне энергий 31 – 222 кэВ.</a:t>
            </a:r>
          </a:p>
        </p:txBody>
      </p:sp>
      <p:pic>
        <p:nvPicPr>
          <p:cNvPr id="26631" name="Рисунок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08325"/>
            <a:ext cx="4348163" cy="302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Рисунок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3279775"/>
            <a:ext cx="4032250" cy="284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3" name="Прямоугольник 1"/>
          <p:cNvSpPr>
            <a:spLocks noChangeArrowheads="1"/>
          </p:cNvSpPr>
          <p:nvPr/>
        </p:nvSpPr>
        <p:spPr bwMode="auto">
          <a:xfrm>
            <a:off x="212726" y="889000"/>
            <a:ext cx="89677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>
              <a:buSzPct val="100000"/>
            </a:pPr>
            <a:r>
              <a:rPr lang="ru-RU" altLang="ru-RU" b="1" dirty="0">
                <a:solidFill>
                  <a:srgbClr val="000000"/>
                </a:solidFill>
                <a:cs typeface="Calibri" panose="020F0502020204030204" pitchFamily="34" charset="0"/>
              </a:rPr>
              <a:t>Калибровка блока-компаратора </a:t>
            </a:r>
            <a:r>
              <a:rPr lang="ru-RU" altLang="ru-RU" b="1" dirty="0" smtClean="0">
                <a:solidFill>
                  <a:srgbClr val="000000"/>
                </a:solidFill>
                <a:cs typeface="Calibri" panose="020F0502020204030204" pitchFamily="34" charset="0"/>
              </a:rPr>
              <a:t>БКМГ-АТ1102 в </a:t>
            </a:r>
            <a:r>
              <a:rPr lang="ru-RU" altLang="ru-RU" b="1" dirty="0">
                <a:solidFill>
                  <a:srgbClr val="000000"/>
                </a:solidFill>
                <a:cs typeface="Calibri" panose="020F0502020204030204" pitchFamily="34" charset="0"/>
              </a:rPr>
              <a:t>ФГУП «ВНИИМ им. Д.И. Менделеева»:</a:t>
            </a:r>
          </a:p>
        </p:txBody>
      </p:sp>
      <p:sp>
        <p:nvSpPr>
          <p:cNvPr id="26634" name="TextBox 11"/>
          <p:cNvSpPr txBox="1">
            <a:spLocks noChangeArrowheads="1"/>
          </p:cNvSpPr>
          <p:nvPr/>
        </p:nvSpPr>
        <p:spPr bwMode="auto">
          <a:xfrm>
            <a:off x="5003800" y="6129338"/>
            <a:ext cx="4140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200" b="1" dirty="0">
                <a:solidFill>
                  <a:schemeClr val="tx1"/>
                </a:solidFill>
              </a:rPr>
              <a:t>Энергетическая зависимость чувствительности БКМГ-АТ1102 в диапазоне 40 – 1500 кэВ</a:t>
            </a:r>
          </a:p>
        </p:txBody>
      </p:sp>
      <p:sp>
        <p:nvSpPr>
          <p:cNvPr id="26635" name="TextBox 12"/>
          <p:cNvSpPr txBox="1">
            <a:spLocks noChangeArrowheads="1"/>
          </p:cNvSpPr>
          <p:nvPr/>
        </p:nvSpPr>
        <p:spPr bwMode="auto">
          <a:xfrm>
            <a:off x="398463" y="6129338"/>
            <a:ext cx="4140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200" b="1" dirty="0">
                <a:solidFill>
                  <a:schemeClr val="tx1"/>
                </a:solidFill>
              </a:rPr>
              <a:t>Линейность дозовой характеристики БКМГ-АТ1102</a:t>
            </a:r>
          </a:p>
        </p:txBody>
      </p:sp>
    </p:spTree>
    <p:extLst>
      <p:ext uri="{BB962C8B-B14F-4D97-AF65-F5344CB8AC3E}">
        <p14:creationId xmlns:p14="http://schemas.microsoft.com/office/powerpoint/2010/main" val="17701023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5239</TotalTime>
  <Words>1517</Words>
  <Application>Microsoft Office PowerPoint</Application>
  <PresentationFormat>Экран (4:3)</PresentationFormat>
  <Paragraphs>364</Paragraphs>
  <Slides>21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Ядерное приборостроение. Актуальные вопросы разработки, производства, эксплуатации. Метрология ионизирующих излучений.  21–24 октября 2019 г.  Сочи</vt:lpstr>
      <vt:lpstr>Презентация PowerPoint</vt:lpstr>
      <vt:lpstr>Проблематика</vt:lpstr>
      <vt:lpstr>Презентация PowerPoint</vt:lpstr>
      <vt:lpstr>Альтернатива</vt:lpstr>
      <vt:lpstr>Установка поверочная рентгеновского излучения УПР-АТ300</vt:lpstr>
      <vt:lpstr>Спектрометрические  блоки-компараторы рентгеновского и гамма-излучения</vt:lpstr>
      <vt:lpstr>Презентация PowerPoint</vt:lpstr>
      <vt:lpstr>Презентация PowerPoint</vt:lpstr>
      <vt:lpstr>Презентация PowerPoint</vt:lpstr>
      <vt:lpstr>Металлические фильтры из особо чистых металлов</vt:lpstr>
      <vt:lpstr>Характеристики серии качеств AT-XL</vt:lpstr>
      <vt:lpstr>Аппаратурные спектры серии качеств AT-XL измеренные блоками-компараторами БКМР-АТ1104 и БКМГ-АТ1102</vt:lpstr>
      <vt:lpstr>10 литровая ионизационная камера  Type 32003 РТW</vt:lpstr>
      <vt:lpstr>Значения калибровочных коэффициентов для ионизационной камеры TM32003</vt:lpstr>
      <vt:lpstr>Процедура сравнения показаний блока-компаратора  БКМГ-АТ1102 и ионизационной камеры ТМ32003</vt:lpstr>
      <vt:lpstr>Процедура сравнения показаний блока-компаратора БКМГ-АТ1102 и ионизационной камеры ТМ32003</vt:lpstr>
      <vt:lpstr>Сравнение полученных с использованием ионизационной камеры ТМ32003 и блока-компаратора БКМГ-АТ1102 значений мощности кермы в воздухе</vt:lpstr>
      <vt:lpstr>Значения мощности дозы на расстоянии 1 м от фокуса рентгеновской трубки с учётом расширенной неопределенности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Верхуша Юлия Алексеевна</dc:creator>
  <cp:lastModifiedBy>Himyra</cp:lastModifiedBy>
  <cp:revision>337</cp:revision>
  <cp:lastPrinted>2017-09-08T13:10:10Z</cp:lastPrinted>
  <dcterms:created xsi:type="dcterms:W3CDTF">2016-09-27T11:18:54Z</dcterms:created>
  <dcterms:modified xsi:type="dcterms:W3CDTF">2019-10-18T13:07:29Z</dcterms:modified>
</cp:coreProperties>
</file>